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Roboto Medium"/>
      <p:regular r:id="rId45"/>
      <p:bold r:id="rId46"/>
      <p:italic r:id="rId47"/>
      <p:boldItalic r:id="rId48"/>
    </p:embeddedFont>
    <p:embeddedFont>
      <p:font typeface="Google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4A1619-A95D-4BFB-B06B-F30795A410C7}">
  <a:tblStyle styleId="{4C4A1619-A95D-4BFB-B06B-F30795A410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Google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italic.fntdata"/><Relationship Id="rId50" Type="http://schemas.openxmlformats.org/officeDocument/2006/relationships/font" Target="fonts/GoogleSans-bold.fntdata"/><Relationship Id="rId52" Type="http://schemas.openxmlformats.org/officeDocument/2006/relationships/font" Target="fonts/Google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 TargetMode="External"/><Relationship Id="rId3" Type="http://schemas.openxmlformats.org/officeDocument/2006/relationships/hyperlink" Target="https://developer.android.com/studio/instal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99999f1c8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99999f1c8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9999f1c83_6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9999f1c83_6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9999f1c83_6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9999f1c83_6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9999f1c83_6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9999f1c83_6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9999f1c83_6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9999f1c83_6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9999f1c83_6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9999f1c83_6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9999f1c83_6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9999f1c83_6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Roboto"/>
                <a:ea typeface="Roboto"/>
                <a:cs typeface="Roboto"/>
                <a:sym typeface="Roboto"/>
              </a:rPr>
              <a:t>The decision to have attendees install Android Studio on their computers beforehand is up to your preference.</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 sz="1200">
                <a:solidFill>
                  <a:schemeClr val="dk1"/>
                </a:solidFill>
                <a:highlight>
                  <a:srgbClr val="FFFFFF"/>
                </a:highlight>
                <a:latin typeface="Roboto"/>
                <a:ea typeface="Roboto"/>
                <a:cs typeface="Roboto"/>
                <a:sym typeface="Roboto"/>
              </a:rPr>
              <a:t>Option 1: You can have attendees install Android Studio as part of the hands-on codelabs. There are instructions within the two tracks for students to install Android Studio. This will take up more time during your session, but will allow them to ask questions if they need help with the install and set up process.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 sz="1200">
                <a:solidFill>
                  <a:schemeClr val="dk1"/>
                </a:solidFill>
                <a:highlight>
                  <a:srgbClr val="FFFFFF"/>
                </a:highlight>
                <a:latin typeface="Roboto"/>
                <a:ea typeface="Roboto"/>
                <a:cs typeface="Roboto"/>
                <a:sym typeface="Roboto"/>
              </a:rPr>
              <a:t>Option 2: You could ask attendees to </a:t>
            </a:r>
            <a:r>
              <a:rPr lang="en" sz="1200">
                <a:solidFill>
                  <a:srgbClr val="4688F1"/>
                </a:solidFill>
                <a:highlight>
                  <a:srgbClr val="FFFFFF"/>
                </a:highlight>
                <a:uFill>
                  <a:noFill/>
                </a:uFill>
                <a:latin typeface="Roboto"/>
                <a:ea typeface="Roboto"/>
                <a:cs typeface="Roboto"/>
                <a:sym typeface="Roboto"/>
                <a:hlinkClick r:id="rId2">
                  <a:extLst>
                    <a:ext uri="{A12FA001-AC4F-418D-AE19-62706E023703}">
                      <ahyp:hlinkClr val="tx"/>
                    </a:ext>
                  </a:extLst>
                </a:hlinkClick>
              </a:rPr>
              <a:t>install Android Studio</a:t>
            </a:r>
            <a:r>
              <a:rPr lang="en" sz="1200">
                <a:solidFill>
                  <a:schemeClr val="dk1"/>
                </a:solidFill>
                <a:highlight>
                  <a:srgbClr val="FFFFFF"/>
                </a:highlight>
                <a:latin typeface="Roboto"/>
                <a:ea typeface="Roboto"/>
                <a:cs typeface="Roboto"/>
                <a:sym typeface="Roboto"/>
              </a:rPr>
              <a:t> on their own before attending a session. Just be sure to let them know that this is expected of them prior to the session. These </a:t>
            </a:r>
            <a:r>
              <a:rPr lang="en" sz="1200">
                <a:solidFill>
                  <a:srgbClr val="4688F1"/>
                </a:solidFill>
                <a:highlight>
                  <a:srgbClr val="FFFFFF"/>
                </a:highlight>
                <a:uFill>
                  <a:noFill/>
                </a:uFill>
                <a:latin typeface="Roboto"/>
                <a:ea typeface="Roboto"/>
                <a:cs typeface="Roboto"/>
                <a:sym typeface="Roboto"/>
                <a:hlinkClick r:id="rId3">
                  <a:extLst>
                    <a:ext uri="{A12FA001-AC4F-418D-AE19-62706E023703}">
                      <ahyp:hlinkClr val="tx"/>
                    </a:ext>
                  </a:extLst>
                </a:hlinkClick>
              </a:rPr>
              <a:t>instructions</a:t>
            </a:r>
            <a:r>
              <a:rPr lang="en" sz="1200">
                <a:solidFill>
                  <a:schemeClr val="dk1"/>
                </a:solidFill>
                <a:highlight>
                  <a:srgbClr val="FFFFFF"/>
                </a:highlight>
                <a:latin typeface="Roboto"/>
                <a:ea typeface="Roboto"/>
                <a:cs typeface="Roboto"/>
                <a:sym typeface="Roboto"/>
              </a:rPr>
              <a:t> may be useful.</a:t>
            </a:r>
            <a:endParaRPr sz="1200">
              <a:solidFill>
                <a:schemeClr val="dk1"/>
              </a:solidFill>
              <a:highlight>
                <a:srgbClr val="FFFFFF"/>
              </a:highlight>
              <a:latin typeface="Roboto"/>
              <a:ea typeface="Roboto"/>
              <a:cs typeface="Roboto"/>
              <a:sym typeface="Roboto"/>
            </a:endParaRPr>
          </a:p>
          <a:p>
            <a:pPr indent="0" lvl="0" marL="0" rtl="0" algn="l">
              <a:spcBef>
                <a:spcPts val="18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9999f1c83_6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9999f1c83_6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99999f1c83_6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99999f1c83_6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99999f1c83_6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99999f1c83_6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9999f1c83_6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9999f1c83_6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99999f1c83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99999f1c83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99999f1c83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99999f1c83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99999f1c83_6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99999f1c83_6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9999f1c83_6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9999f1c83_6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99999f1c83_6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99999f1c83_6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99999f1c83_6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99999f1c83_6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99999f1c83_6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99999f1c83_6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99999f1c83_6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99999f1c83_6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99999f1c83_6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99999f1c83_6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99999f1c83_6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99999f1c83_6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99999f1c83_6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99999f1c83_6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9999f1c83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9999f1c83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99999f1c83_6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99999f1c83_6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99999f1c83_6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99999f1c83_6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99999f1c83_6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99999f1c83_6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99999f1c83_6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99999f1c83_6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99999f1c83_6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99999f1c83_6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99999f1c83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99999f1c83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99999f1c83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99999f1c83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4304ebc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4304ebc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4304ebc9c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4304ebc9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9999f1c83_6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9999f1c83_6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9999f1c83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9999f1c83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hyperlink" Target="http://www.apache.org/licenses/LICENSE-2.0"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hyperlink" Target="http://www.apache.org/licenses/LICENSE-2.0"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hyperlink" Target="http://www.apache.org/licenses/LICENSE-2.0"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hyperlink" Target="http://www.apache.org/licenses/LICENSE-2.0"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hyperlink" Target="http://www.apache.org/licenses/LICENSE-2.0"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www.apache.org/licenses/LICENSE-2.0"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www.apache.org/licenses/LICENSE-2.0"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29">
    <p:spTree>
      <p:nvGrpSpPr>
        <p:cNvPr id="9" name="Shape 9"/>
        <p:cNvGrpSpPr/>
        <p:nvPr/>
      </p:nvGrpSpPr>
      <p:grpSpPr>
        <a:xfrm>
          <a:off x="0" y="0"/>
          <a:ext cx="0" cy="0"/>
          <a:chOff x="0" y="0"/>
          <a:chExt cx="0" cy="0"/>
        </a:xfrm>
      </p:grpSpPr>
      <p:sp>
        <p:nvSpPr>
          <p:cNvPr id="10" name="Google Shape;10;p2"/>
          <p:cNvSpPr/>
          <p:nvPr/>
        </p:nvSpPr>
        <p:spPr>
          <a:xfrm flipH="1" rot="10800000">
            <a:off x="-9525" y="-14924"/>
            <a:ext cx="9162900" cy="51753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blip>
          <a:srcRect b="33217" l="14559" r="20178" t="14006"/>
          <a:stretch/>
        </p:blipFill>
        <p:spPr>
          <a:xfrm rot="-5400000">
            <a:off x="7627698" y="2012621"/>
            <a:ext cx="1933105" cy="1118250"/>
          </a:xfrm>
          <a:prstGeom prst="rect">
            <a:avLst/>
          </a:prstGeom>
          <a:noFill/>
          <a:ln>
            <a:noFill/>
          </a:ln>
        </p:spPr>
      </p:pic>
      <p:pic>
        <p:nvPicPr>
          <p:cNvPr id="12" name="Google Shape;12;p2"/>
          <p:cNvPicPr preferRelativeResize="0"/>
          <p:nvPr/>
        </p:nvPicPr>
        <p:blipFill rotWithShape="1">
          <a:blip r:embed="rId3">
            <a:alphaModFix/>
          </a:blip>
          <a:srcRect b="40719" l="26139" r="39936" t="40717"/>
          <a:stretch/>
        </p:blipFill>
        <p:spPr>
          <a:xfrm>
            <a:off x="8135725" y="4798231"/>
            <a:ext cx="626400" cy="191905"/>
          </a:xfrm>
          <a:prstGeom prst="rect">
            <a:avLst/>
          </a:prstGeom>
          <a:noFill/>
          <a:ln>
            <a:noFill/>
          </a:ln>
        </p:spPr>
      </p:pic>
      <p:sp>
        <p:nvSpPr>
          <p:cNvPr id="13" name="Google Shape;13;p2"/>
          <p:cNvSpPr txBox="1"/>
          <p:nvPr>
            <p:ph type="title"/>
          </p:nvPr>
        </p:nvSpPr>
        <p:spPr>
          <a:xfrm>
            <a:off x="286950" y="1286325"/>
            <a:ext cx="5811300" cy="11151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4800">
                <a:solidFill>
                  <a:srgbClr val="FFFFFF"/>
                </a:solidFill>
                <a:latin typeface="Roboto"/>
                <a:ea typeface="Roboto"/>
                <a:cs typeface="Roboto"/>
                <a:sym typeface="Roboto"/>
              </a:defRPr>
            </a:lvl1pPr>
            <a:lvl2pPr lvl="1" rtl="0">
              <a:spcBef>
                <a:spcPts val="0"/>
              </a:spcBef>
              <a:spcAft>
                <a:spcPts val="0"/>
              </a:spcAft>
              <a:buNone/>
              <a:defRPr b="1" sz="3600">
                <a:solidFill>
                  <a:srgbClr val="FFFFFF"/>
                </a:solidFill>
                <a:latin typeface="Roboto"/>
                <a:ea typeface="Roboto"/>
                <a:cs typeface="Roboto"/>
                <a:sym typeface="Roboto"/>
              </a:defRPr>
            </a:lvl2pPr>
            <a:lvl3pPr lvl="2" rtl="0">
              <a:spcBef>
                <a:spcPts val="0"/>
              </a:spcBef>
              <a:spcAft>
                <a:spcPts val="0"/>
              </a:spcAft>
              <a:buNone/>
              <a:defRPr b="1" sz="3600">
                <a:solidFill>
                  <a:srgbClr val="FFFFFF"/>
                </a:solidFill>
                <a:latin typeface="Roboto"/>
                <a:ea typeface="Roboto"/>
                <a:cs typeface="Roboto"/>
                <a:sym typeface="Roboto"/>
              </a:defRPr>
            </a:lvl3pPr>
            <a:lvl4pPr lvl="3" rtl="0">
              <a:spcBef>
                <a:spcPts val="0"/>
              </a:spcBef>
              <a:spcAft>
                <a:spcPts val="0"/>
              </a:spcAft>
              <a:buNone/>
              <a:defRPr b="1" sz="3600">
                <a:solidFill>
                  <a:srgbClr val="FFFFFF"/>
                </a:solidFill>
                <a:latin typeface="Roboto"/>
                <a:ea typeface="Roboto"/>
                <a:cs typeface="Roboto"/>
                <a:sym typeface="Roboto"/>
              </a:defRPr>
            </a:lvl4pPr>
            <a:lvl5pPr lvl="4" rtl="0">
              <a:spcBef>
                <a:spcPts val="0"/>
              </a:spcBef>
              <a:spcAft>
                <a:spcPts val="0"/>
              </a:spcAft>
              <a:buNone/>
              <a:defRPr b="1" sz="3600">
                <a:solidFill>
                  <a:srgbClr val="FFFFFF"/>
                </a:solidFill>
                <a:latin typeface="Roboto"/>
                <a:ea typeface="Roboto"/>
                <a:cs typeface="Roboto"/>
                <a:sym typeface="Roboto"/>
              </a:defRPr>
            </a:lvl5pPr>
            <a:lvl6pPr lvl="5" rtl="0">
              <a:spcBef>
                <a:spcPts val="0"/>
              </a:spcBef>
              <a:spcAft>
                <a:spcPts val="0"/>
              </a:spcAft>
              <a:buNone/>
              <a:defRPr b="1" sz="3600">
                <a:solidFill>
                  <a:srgbClr val="FFFFFF"/>
                </a:solidFill>
                <a:latin typeface="Roboto"/>
                <a:ea typeface="Roboto"/>
                <a:cs typeface="Roboto"/>
                <a:sym typeface="Roboto"/>
              </a:defRPr>
            </a:lvl6pPr>
            <a:lvl7pPr lvl="6" rtl="0">
              <a:spcBef>
                <a:spcPts val="0"/>
              </a:spcBef>
              <a:spcAft>
                <a:spcPts val="0"/>
              </a:spcAft>
              <a:buNone/>
              <a:defRPr b="1" sz="3600">
                <a:solidFill>
                  <a:srgbClr val="FFFFFF"/>
                </a:solidFill>
                <a:latin typeface="Roboto"/>
                <a:ea typeface="Roboto"/>
                <a:cs typeface="Roboto"/>
                <a:sym typeface="Roboto"/>
              </a:defRPr>
            </a:lvl7pPr>
            <a:lvl8pPr lvl="7" rtl="0">
              <a:spcBef>
                <a:spcPts val="0"/>
              </a:spcBef>
              <a:spcAft>
                <a:spcPts val="0"/>
              </a:spcAft>
              <a:buNone/>
              <a:defRPr b="1" sz="3600">
                <a:solidFill>
                  <a:srgbClr val="FFFFFF"/>
                </a:solidFill>
                <a:latin typeface="Roboto"/>
                <a:ea typeface="Roboto"/>
                <a:cs typeface="Roboto"/>
                <a:sym typeface="Roboto"/>
              </a:defRPr>
            </a:lvl8pPr>
            <a:lvl9pPr lvl="8" rtl="0">
              <a:spcBef>
                <a:spcPts val="0"/>
              </a:spcBef>
              <a:spcAft>
                <a:spcPts val="0"/>
              </a:spcAft>
              <a:buNone/>
              <a:defRPr b="1" sz="3600">
                <a:solidFill>
                  <a:srgbClr val="FFFFFF"/>
                </a:solidFill>
                <a:latin typeface="Roboto"/>
                <a:ea typeface="Roboto"/>
                <a:cs typeface="Roboto"/>
                <a:sym typeface="Roboto"/>
              </a:defRPr>
            </a:lvl9pPr>
          </a:lstStyle>
          <a:p/>
        </p:txBody>
      </p:sp>
      <p:sp>
        <p:nvSpPr>
          <p:cNvPr id="14" name="Google Shape;14;p2"/>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4">
                  <a:extLst>
                    <a:ext uri="{A12FA001-AC4F-418D-AE19-62706E023703}">
                      <ahyp:hlinkCl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extLst>
    <p:ext uri="{DCECCB84-F9BA-43D5-87BE-67443E8EF086}">
      <p15:sldGuideLst>
        <p15:guide id="1" orient="horz" pos="3138">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TITLE_1">
    <p:spTree>
      <p:nvGrpSpPr>
        <p:cNvPr id="15" name="Shape 15"/>
        <p:cNvGrpSpPr/>
        <p:nvPr/>
      </p:nvGrpSpPr>
      <p:grpSpPr>
        <a:xfrm>
          <a:off x="0" y="0"/>
          <a:ext cx="0" cy="0"/>
          <a:chOff x="0" y="0"/>
          <a:chExt cx="0" cy="0"/>
        </a:xfrm>
      </p:grpSpPr>
      <p:sp>
        <p:nvSpPr>
          <p:cNvPr id="16" name="Google Shape;16;p3"/>
          <p:cNvSpPr txBox="1"/>
          <p:nvPr>
            <p:ph idx="1" type="body"/>
          </p:nvPr>
        </p:nvSpPr>
        <p:spPr>
          <a:xfrm>
            <a:off x="278175" y="1647900"/>
            <a:ext cx="2827500" cy="2648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Roboto"/>
              <a:buChar char="०"/>
              <a:defRPr sz="1000">
                <a:latin typeface="Roboto"/>
                <a:ea typeface="Roboto"/>
                <a:cs typeface="Roboto"/>
                <a:sym typeface="Roboto"/>
              </a:defRPr>
            </a:lvl1pPr>
            <a:lvl2pPr indent="-292100" lvl="1" marL="914400" rtl="0">
              <a:spcBef>
                <a:spcPts val="1000"/>
              </a:spcBef>
              <a:spcAft>
                <a:spcPts val="0"/>
              </a:spcAft>
              <a:buSzPts val="1000"/>
              <a:buFont typeface="Roboto"/>
              <a:buChar char="०"/>
              <a:defRPr sz="1000">
                <a:latin typeface="Roboto"/>
                <a:ea typeface="Roboto"/>
                <a:cs typeface="Roboto"/>
                <a:sym typeface="Roboto"/>
              </a:defRPr>
            </a:lvl2pPr>
            <a:lvl3pPr indent="-292100" lvl="2" marL="1371600" rtl="0">
              <a:spcBef>
                <a:spcPts val="1000"/>
              </a:spcBef>
              <a:spcAft>
                <a:spcPts val="0"/>
              </a:spcAft>
              <a:buSzPts val="1000"/>
              <a:buFont typeface="Roboto"/>
              <a:buChar char="०"/>
              <a:defRPr sz="1000">
                <a:latin typeface="Roboto"/>
                <a:ea typeface="Roboto"/>
                <a:cs typeface="Roboto"/>
                <a:sym typeface="Roboto"/>
              </a:defRPr>
            </a:lvl3pPr>
            <a:lvl4pPr indent="-292100" lvl="3" marL="1828800" rtl="0">
              <a:spcBef>
                <a:spcPts val="1000"/>
              </a:spcBef>
              <a:spcAft>
                <a:spcPts val="0"/>
              </a:spcAft>
              <a:buSzPts val="1000"/>
              <a:buFont typeface="Roboto"/>
              <a:buChar char="०"/>
              <a:defRPr sz="1000">
                <a:latin typeface="Roboto"/>
                <a:ea typeface="Roboto"/>
                <a:cs typeface="Roboto"/>
                <a:sym typeface="Roboto"/>
              </a:defRPr>
            </a:lvl4pPr>
            <a:lvl5pPr indent="-292100" lvl="4" marL="2286000" rtl="0">
              <a:spcBef>
                <a:spcPts val="1000"/>
              </a:spcBef>
              <a:spcAft>
                <a:spcPts val="0"/>
              </a:spcAft>
              <a:buSzPts val="1000"/>
              <a:buFont typeface="Roboto"/>
              <a:buChar char="०"/>
              <a:defRPr sz="1000">
                <a:latin typeface="Roboto"/>
                <a:ea typeface="Roboto"/>
                <a:cs typeface="Roboto"/>
                <a:sym typeface="Roboto"/>
              </a:defRPr>
            </a:lvl5pPr>
            <a:lvl6pPr indent="-292100" lvl="5" marL="2743200" rtl="0">
              <a:spcBef>
                <a:spcPts val="1000"/>
              </a:spcBef>
              <a:spcAft>
                <a:spcPts val="0"/>
              </a:spcAft>
              <a:buSzPts val="1000"/>
              <a:buFont typeface="Roboto"/>
              <a:buChar char="०"/>
              <a:defRPr sz="1000">
                <a:latin typeface="Roboto"/>
                <a:ea typeface="Roboto"/>
                <a:cs typeface="Roboto"/>
                <a:sym typeface="Roboto"/>
              </a:defRPr>
            </a:lvl6pPr>
            <a:lvl7pPr indent="-292100" lvl="6" marL="3200400" rtl="0">
              <a:spcBef>
                <a:spcPts val="1000"/>
              </a:spcBef>
              <a:spcAft>
                <a:spcPts val="0"/>
              </a:spcAft>
              <a:buSzPts val="1000"/>
              <a:buFont typeface="Roboto"/>
              <a:buChar char="०"/>
              <a:defRPr sz="1000">
                <a:latin typeface="Roboto"/>
                <a:ea typeface="Roboto"/>
                <a:cs typeface="Roboto"/>
                <a:sym typeface="Roboto"/>
              </a:defRPr>
            </a:lvl7pPr>
            <a:lvl8pPr indent="-292100" lvl="7" marL="3657600" rtl="0">
              <a:spcBef>
                <a:spcPts val="1000"/>
              </a:spcBef>
              <a:spcAft>
                <a:spcPts val="0"/>
              </a:spcAft>
              <a:buSzPts val="1000"/>
              <a:buFont typeface="Roboto"/>
              <a:buChar char="०"/>
              <a:defRPr sz="1000">
                <a:latin typeface="Roboto"/>
                <a:ea typeface="Roboto"/>
                <a:cs typeface="Roboto"/>
                <a:sym typeface="Roboto"/>
              </a:defRPr>
            </a:lvl8pPr>
            <a:lvl9pPr indent="-292100" lvl="8" marL="4114800" rtl="0">
              <a:spcBef>
                <a:spcPts val="1000"/>
              </a:spcBef>
              <a:spcAft>
                <a:spcPts val="1000"/>
              </a:spcAft>
              <a:buSzPts val="1000"/>
              <a:buFont typeface="Roboto"/>
              <a:buChar char="०"/>
              <a:defRPr sz="1000">
                <a:latin typeface="Roboto"/>
                <a:ea typeface="Roboto"/>
                <a:cs typeface="Roboto"/>
                <a:sym typeface="Roboto"/>
              </a:defRPr>
            </a:lvl9pPr>
          </a:lstStyle>
          <a:p/>
        </p:txBody>
      </p:sp>
      <p:sp>
        <p:nvSpPr>
          <p:cNvPr id="17" name="Google Shape;17;p3"/>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18" name="Google Shape;18;p3"/>
          <p:cNvSpPr txBox="1"/>
          <p:nvPr>
            <p:ph idx="2"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sp>
        <p:nvSpPr>
          <p:cNvPr id="19" name="Google Shape;19;p3"/>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pic>
        <p:nvPicPr>
          <p:cNvPr id="20" name="Google Shape;20;p3"/>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21" name="Google Shape;21;p3"/>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This work is licensed under the </a:t>
            </a:r>
            <a:r>
              <a:rPr lang="en" sz="600" u="sng">
                <a:latin typeface="Roboto"/>
                <a:ea typeface="Roboto"/>
                <a:cs typeface="Roboto"/>
                <a:sym typeface="Roboto"/>
                <a:hlinkClick r:id="rId3"/>
              </a:rPr>
              <a:t>Apache 2.0 License</a:t>
            </a:r>
            <a:endParaRPr sz="600">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
  <p:cSld name="CUSTOM_40">
    <p:spTree>
      <p:nvGrpSpPr>
        <p:cNvPr id="22" name="Shape 22"/>
        <p:cNvGrpSpPr/>
        <p:nvPr/>
      </p:nvGrpSpPr>
      <p:grpSpPr>
        <a:xfrm>
          <a:off x="0" y="0"/>
          <a:ext cx="0" cy="0"/>
          <a:chOff x="0" y="0"/>
          <a:chExt cx="0" cy="0"/>
        </a:xfrm>
      </p:grpSpPr>
      <p:sp>
        <p:nvSpPr>
          <p:cNvPr id="23" name="Google Shape;23;p4"/>
          <p:cNvSpPr txBox="1"/>
          <p:nvPr>
            <p:ph type="title"/>
          </p:nvPr>
        </p:nvSpPr>
        <p:spPr>
          <a:xfrm>
            <a:off x="300500" y="990000"/>
            <a:ext cx="5673000" cy="814800"/>
          </a:xfrm>
          <a:prstGeom prst="rect">
            <a:avLst/>
          </a:prstGeom>
          <a:noFill/>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Font typeface="Roboto Medium"/>
              <a:buNone/>
              <a:defRPr>
                <a:latin typeface="Roboto Medium"/>
                <a:ea typeface="Roboto Medium"/>
                <a:cs typeface="Roboto Medium"/>
                <a:sym typeface="Roboto Medium"/>
              </a:defRPr>
            </a:lvl1pPr>
            <a:lvl2pPr indent="-228600" lvl="1" marL="457200" rtl="0">
              <a:spcBef>
                <a:spcPts val="0"/>
              </a:spcBef>
              <a:spcAft>
                <a:spcPts val="0"/>
              </a:spcAft>
              <a:buSzPts val="1600"/>
              <a:buFont typeface="Roboto Medium"/>
              <a:buNone/>
              <a:defRPr sz="1600">
                <a:latin typeface="Roboto Medium"/>
                <a:ea typeface="Roboto Medium"/>
                <a:cs typeface="Roboto Medium"/>
                <a:sym typeface="Roboto Medium"/>
              </a:defRPr>
            </a:lvl2pPr>
            <a:lvl3pPr indent="-228600" lvl="2" marL="457200" rtl="0">
              <a:spcBef>
                <a:spcPts val="0"/>
              </a:spcBef>
              <a:spcAft>
                <a:spcPts val="0"/>
              </a:spcAft>
              <a:buSzPts val="1600"/>
              <a:buFont typeface="Roboto Medium"/>
              <a:buNone/>
              <a:defRPr sz="1600">
                <a:latin typeface="Roboto Medium"/>
                <a:ea typeface="Roboto Medium"/>
                <a:cs typeface="Roboto Medium"/>
                <a:sym typeface="Roboto Medium"/>
              </a:defRPr>
            </a:lvl3pPr>
            <a:lvl4pPr indent="-228600" lvl="3" marL="457200" rtl="0">
              <a:spcBef>
                <a:spcPts val="0"/>
              </a:spcBef>
              <a:spcAft>
                <a:spcPts val="0"/>
              </a:spcAft>
              <a:buSzPts val="1600"/>
              <a:buFont typeface="Roboto Medium"/>
              <a:buNone/>
              <a:defRPr sz="1600">
                <a:latin typeface="Roboto Medium"/>
                <a:ea typeface="Roboto Medium"/>
                <a:cs typeface="Roboto Medium"/>
                <a:sym typeface="Roboto Medium"/>
              </a:defRPr>
            </a:lvl4pPr>
            <a:lvl5pPr indent="-228600" lvl="4" marL="457200" rtl="0">
              <a:spcBef>
                <a:spcPts val="0"/>
              </a:spcBef>
              <a:spcAft>
                <a:spcPts val="0"/>
              </a:spcAft>
              <a:buSzPts val="1600"/>
              <a:buFont typeface="Roboto Medium"/>
              <a:buNone/>
              <a:defRPr sz="1600">
                <a:latin typeface="Roboto Medium"/>
                <a:ea typeface="Roboto Medium"/>
                <a:cs typeface="Roboto Medium"/>
                <a:sym typeface="Roboto Medium"/>
              </a:defRPr>
            </a:lvl5pPr>
            <a:lvl6pPr indent="-228600" lvl="5" marL="457200" rtl="0">
              <a:spcBef>
                <a:spcPts val="0"/>
              </a:spcBef>
              <a:spcAft>
                <a:spcPts val="0"/>
              </a:spcAft>
              <a:buSzPts val="1600"/>
              <a:buFont typeface="Roboto Medium"/>
              <a:buNone/>
              <a:defRPr sz="1600">
                <a:latin typeface="Roboto Medium"/>
                <a:ea typeface="Roboto Medium"/>
                <a:cs typeface="Roboto Medium"/>
                <a:sym typeface="Roboto Medium"/>
              </a:defRPr>
            </a:lvl6pPr>
            <a:lvl7pPr indent="-228600" lvl="6" marL="457200" rtl="0">
              <a:spcBef>
                <a:spcPts val="0"/>
              </a:spcBef>
              <a:spcAft>
                <a:spcPts val="0"/>
              </a:spcAft>
              <a:buSzPts val="1600"/>
              <a:buFont typeface="Roboto Medium"/>
              <a:buNone/>
              <a:defRPr sz="1600">
                <a:latin typeface="Roboto Medium"/>
                <a:ea typeface="Roboto Medium"/>
                <a:cs typeface="Roboto Medium"/>
                <a:sym typeface="Roboto Medium"/>
              </a:defRPr>
            </a:lvl7pPr>
            <a:lvl8pPr indent="-228600" lvl="7" marL="457200" rtl="0">
              <a:spcBef>
                <a:spcPts val="0"/>
              </a:spcBef>
              <a:spcAft>
                <a:spcPts val="0"/>
              </a:spcAft>
              <a:buSzPts val="1600"/>
              <a:buFont typeface="Roboto Medium"/>
              <a:buNone/>
              <a:defRPr sz="1600">
                <a:latin typeface="Roboto Medium"/>
                <a:ea typeface="Roboto Medium"/>
                <a:cs typeface="Roboto Medium"/>
                <a:sym typeface="Roboto Medium"/>
              </a:defRPr>
            </a:lvl8pPr>
            <a:lvl9pPr indent="-228600" lvl="8" marL="457200" rtl="0">
              <a:spcBef>
                <a:spcPts val="0"/>
              </a:spcBef>
              <a:spcAft>
                <a:spcPts val="0"/>
              </a:spcAft>
              <a:buSzPts val="1600"/>
              <a:buFont typeface="Roboto Medium"/>
              <a:buNone/>
              <a:defRPr sz="1600">
                <a:latin typeface="Roboto Medium"/>
                <a:ea typeface="Roboto Medium"/>
                <a:cs typeface="Roboto Medium"/>
                <a:sym typeface="Roboto Medium"/>
              </a:defRPr>
            </a:lvl9pPr>
          </a:lstStyle>
          <a:p/>
        </p:txBody>
      </p:sp>
      <p:sp>
        <p:nvSpPr>
          <p:cNvPr id="24" name="Google Shape;24;p4"/>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25" name="Google Shape;25;p4"/>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26" name="Google Shape;26;p4"/>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27" name="Google Shape;27;p4"/>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This work is licensed under the </a:t>
            </a:r>
            <a:r>
              <a:rPr lang="en" sz="600" u="sng">
                <a:latin typeface="Roboto"/>
                <a:ea typeface="Roboto"/>
                <a:cs typeface="Roboto"/>
                <a:sym typeface="Roboto"/>
                <a:hlinkClick r:id="rId3"/>
              </a:rPr>
              <a:t>Apache 2.0 License</a:t>
            </a:r>
            <a:endParaRPr sz="600">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cer">
  <p:cSld name="CUSTOM_15">
    <p:spTree>
      <p:nvGrpSpPr>
        <p:cNvPr id="28" name="Shape 28"/>
        <p:cNvGrpSpPr/>
        <p:nvPr/>
      </p:nvGrpSpPr>
      <p:grpSpPr>
        <a:xfrm>
          <a:off x="0" y="0"/>
          <a:ext cx="0" cy="0"/>
          <a:chOff x="0" y="0"/>
          <a:chExt cx="0" cy="0"/>
        </a:xfrm>
      </p:grpSpPr>
      <p:sp>
        <p:nvSpPr>
          <p:cNvPr id="29" name="Google Shape;29;p5"/>
          <p:cNvSpPr/>
          <p:nvPr/>
        </p:nvSpPr>
        <p:spPr>
          <a:xfrm flipH="1" rot="10800000">
            <a:off x="-9525" y="-14924"/>
            <a:ext cx="9162900" cy="5175300"/>
          </a:xfrm>
          <a:prstGeom prst="rect">
            <a:avLst/>
          </a:prstGeom>
          <a:solidFill>
            <a:srgbClr val="D7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1" sz="2400">
                <a:latin typeface="Roboto"/>
                <a:ea typeface="Roboto"/>
                <a:cs typeface="Roboto"/>
                <a:sym typeface="Roboto"/>
              </a:defRPr>
            </a:lvl1pPr>
            <a:lvl2pPr lvl="1" rtl="0" algn="ctr">
              <a:spcBef>
                <a:spcPts val="0"/>
              </a:spcBef>
              <a:spcAft>
                <a:spcPts val="0"/>
              </a:spcAft>
              <a:buNone/>
              <a:defRPr sz="2400">
                <a:solidFill>
                  <a:srgbClr val="073042"/>
                </a:solidFill>
                <a:latin typeface="Roboto"/>
                <a:ea typeface="Roboto"/>
                <a:cs typeface="Roboto"/>
                <a:sym typeface="Roboto"/>
              </a:defRPr>
            </a:lvl2pPr>
            <a:lvl3pPr lvl="2" rtl="0" algn="ctr">
              <a:spcBef>
                <a:spcPts val="0"/>
              </a:spcBef>
              <a:spcAft>
                <a:spcPts val="0"/>
              </a:spcAft>
              <a:buNone/>
              <a:defRPr sz="2400">
                <a:solidFill>
                  <a:srgbClr val="073042"/>
                </a:solidFill>
                <a:latin typeface="Roboto"/>
                <a:ea typeface="Roboto"/>
                <a:cs typeface="Roboto"/>
                <a:sym typeface="Roboto"/>
              </a:defRPr>
            </a:lvl3pPr>
            <a:lvl4pPr lvl="3" rtl="0" algn="ctr">
              <a:spcBef>
                <a:spcPts val="0"/>
              </a:spcBef>
              <a:spcAft>
                <a:spcPts val="0"/>
              </a:spcAft>
              <a:buNone/>
              <a:defRPr sz="2400">
                <a:solidFill>
                  <a:srgbClr val="073042"/>
                </a:solidFill>
                <a:latin typeface="Roboto"/>
                <a:ea typeface="Roboto"/>
                <a:cs typeface="Roboto"/>
                <a:sym typeface="Roboto"/>
              </a:defRPr>
            </a:lvl4pPr>
            <a:lvl5pPr lvl="4" rtl="0" algn="ctr">
              <a:spcBef>
                <a:spcPts val="0"/>
              </a:spcBef>
              <a:spcAft>
                <a:spcPts val="0"/>
              </a:spcAft>
              <a:buNone/>
              <a:defRPr sz="2400">
                <a:solidFill>
                  <a:srgbClr val="073042"/>
                </a:solidFill>
                <a:latin typeface="Roboto"/>
                <a:ea typeface="Roboto"/>
                <a:cs typeface="Roboto"/>
                <a:sym typeface="Roboto"/>
              </a:defRPr>
            </a:lvl5pPr>
            <a:lvl6pPr lvl="5" rtl="0" algn="ctr">
              <a:spcBef>
                <a:spcPts val="0"/>
              </a:spcBef>
              <a:spcAft>
                <a:spcPts val="0"/>
              </a:spcAft>
              <a:buNone/>
              <a:defRPr sz="2400">
                <a:solidFill>
                  <a:srgbClr val="073042"/>
                </a:solidFill>
                <a:latin typeface="Roboto"/>
                <a:ea typeface="Roboto"/>
                <a:cs typeface="Roboto"/>
                <a:sym typeface="Roboto"/>
              </a:defRPr>
            </a:lvl6pPr>
            <a:lvl7pPr lvl="6" rtl="0" algn="ctr">
              <a:spcBef>
                <a:spcPts val="0"/>
              </a:spcBef>
              <a:spcAft>
                <a:spcPts val="0"/>
              </a:spcAft>
              <a:buNone/>
              <a:defRPr sz="2400">
                <a:solidFill>
                  <a:srgbClr val="073042"/>
                </a:solidFill>
                <a:latin typeface="Roboto"/>
                <a:ea typeface="Roboto"/>
                <a:cs typeface="Roboto"/>
                <a:sym typeface="Roboto"/>
              </a:defRPr>
            </a:lvl7pPr>
            <a:lvl8pPr lvl="7" rtl="0" algn="ctr">
              <a:spcBef>
                <a:spcPts val="0"/>
              </a:spcBef>
              <a:spcAft>
                <a:spcPts val="0"/>
              </a:spcAft>
              <a:buNone/>
              <a:defRPr sz="2400">
                <a:solidFill>
                  <a:srgbClr val="073042"/>
                </a:solidFill>
                <a:latin typeface="Roboto"/>
                <a:ea typeface="Roboto"/>
                <a:cs typeface="Roboto"/>
                <a:sym typeface="Roboto"/>
              </a:defRPr>
            </a:lvl8pPr>
            <a:lvl9pPr lvl="8" rtl="0" algn="ctr">
              <a:spcBef>
                <a:spcPts val="0"/>
              </a:spcBef>
              <a:spcAft>
                <a:spcPts val="0"/>
              </a:spcAft>
              <a:buNone/>
              <a:defRPr sz="2400">
                <a:solidFill>
                  <a:srgbClr val="073042"/>
                </a:solidFill>
                <a:latin typeface="Roboto"/>
                <a:ea typeface="Roboto"/>
                <a:cs typeface="Roboto"/>
                <a:sym typeface="Roboto"/>
              </a:defRPr>
            </a:lvl9pPr>
          </a:lstStyle>
          <a:p/>
        </p:txBody>
      </p:sp>
      <p:pic>
        <p:nvPicPr>
          <p:cNvPr id="31" name="Google Shape;31;p5"/>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32" name="Google Shape;32;p5"/>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This work is licensed under the </a:t>
            </a:r>
            <a:r>
              <a:rPr lang="en" sz="600" u="sng">
                <a:latin typeface="Roboto"/>
                <a:ea typeface="Roboto"/>
                <a:cs typeface="Roboto"/>
                <a:sym typeface="Roboto"/>
                <a:hlinkClick r:id="rId3"/>
              </a:rPr>
              <a:t>Apache 2.0 License</a:t>
            </a:r>
            <a:endParaRPr sz="600">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cer 1">
  <p:cSld name="CUSTOM_38">
    <p:spTree>
      <p:nvGrpSpPr>
        <p:cNvPr id="33" name="Shape 33"/>
        <p:cNvGrpSpPr/>
        <p:nvPr/>
      </p:nvGrpSpPr>
      <p:grpSpPr>
        <a:xfrm>
          <a:off x="0" y="0"/>
          <a:ext cx="0" cy="0"/>
          <a:chOff x="0" y="0"/>
          <a:chExt cx="0" cy="0"/>
        </a:xfrm>
      </p:grpSpPr>
      <p:sp>
        <p:nvSpPr>
          <p:cNvPr id="34" name="Google Shape;34;p6"/>
          <p:cNvSpPr/>
          <p:nvPr/>
        </p:nvSpPr>
        <p:spPr>
          <a:xfrm flipH="1" rot="10800000">
            <a:off x="-9525" y="-14924"/>
            <a:ext cx="9162900" cy="5175300"/>
          </a:xfrm>
          <a:prstGeom prst="rect">
            <a:avLst/>
          </a:prstGeom>
          <a:solidFill>
            <a:srgbClr val="EFF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1" sz="2400">
                <a:solidFill>
                  <a:srgbClr val="073042"/>
                </a:solidFill>
                <a:latin typeface="Roboto"/>
                <a:ea typeface="Roboto"/>
                <a:cs typeface="Roboto"/>
                <a:sym typeface="Roboto"/>
              </a:defRPr>
            </a:lvl1pPr>
            <a:lvl2pPr lvl="1" rtl="0" algn="ctr">
              <a:spcBef>
                <a:spcPts val="0"/>
              </a:spcBef>
              <a:spcAft>
                <a:spcPts val="0"/>
              </a:spcAft>
              <a:buNone/>
              <a:defRPr sz="2400">
                <a:solidFill>
                  <a:srgbClr val="073042"/>
                </a:solidFill>
                <a:latin typeface="Roboto"/>
                <a:ea typeface="Roboto"/>
                <a:cs typeface="Roboto"/>
                <a:sym typeface="Roboto"/>
              </a:defRPr>
            </a:lvl2pPr>
            <a:lvl3pPr lvl="2" rtl="0" algn="ctr">
              <a:spcBef>
                <a:spcPts val="0"/>
              </a:spcBef>
              <a:spcAft>
                <a:spcPts val="0"/>
              </a:spcAft>
              <a:buNone/>
              <a:defRPr sz="2400">
                <a:solidFill>
                  <a:srgbClr val="073042"/>
                </a:solidFill>
                <a:latin typeface="Roboto"/>
                <a:ea typeface="Roboto"/>
                <a:cs typeface="Roboto"/>
                <a:sym typeface="Roboto"/>
              </a:defRPr>
            </a:lvl3pPr>
            <a:lvl4pPr lvl="3" rtl="0" algn="ctr">
              <a:spcBef>
                <a:spcPts val="0"/>
              </a:spcBef>
              <a:spcAft>
                <a:spcPts val="0"/>
              </a:spcAft>
              <a:buNone/>
              <a:defRPr sz="2400">
                <a:solidFill>
                  <a:srgbClr val="073042"/>
                </a:solidFill>
                <a:latin typeface="Roboto"/>
                <a:ea typeface="Roboto"/>
                <a:cs typeface="Roboto"/>
                <a:sym typeface="Roboto"/>
              </a:defRPr>
            </a:lvl4pPr>
            <a:lvl5pPr lvl="4" rtl="0" algn="ctr">
              <a:spcBef>
                <a:spcPts val="0"/>
              </a:spcBef>
              <a:spcAft>
                <a:spcPts val="0"/>
              </a:spcAft>
              <a:buNone/>
              <a:defRPr sz="2400">
                <a:solidFill>
                  <a:srgbClr val="073042"/>
                </a:solidFill>
                <a:latin typeface="Roboto"/>
                <a:ea typeface="Roboto"/>
                <a:cs typeface="Roboto"/>
                <a:sym typeface="Roboto"/>
              </a:defRPr>
            </a:lvl5pPr>
            <a:lvl6pPr lvl="5" rtl="0" algn="ctr">
              <a:spcBef>
                <a:spcPts val="0"/>
              </a:spcBef>
              <a:spcAft>
                <a:spcPts val="0"/>
              </a:spcAft>
              <a:buNone/>
              <a:defRPr sz="2400">
                <a:solidFill>
                  <a:srgbClr val="073042"/>
                </a:solidFill>
                <a:latin typeface="Roboto"/>
                <a:ea typeface="Roboto"/>
                <a:cs typeface="Roboto"/>
                <a:sym typeface="Roboto"/>
              </a:defRPr>
            </a:lvl6pPr>
            <a:lvl7pPr lvl="6" rtl="0" algn="ctr">
              <a:spcBef>
                <a:spcPts val="0"/>
              </a:spcBef>
              <a:spcAft>
                <a:spcPts val="0"/>
              </a:spcAft>
              <a:buNone/>
              <a:defRPr sz="2400">
                <a:solidFill>
                  <a:srgbClr val="073042"/>
                </a:solidFill>
                <a:latin typeface="Roboto"/>
                <a:ea typeface="Roboto"/>
                <a:cs typeface="Roboto"/>
                <a:sym typeface="Roboto"/>
              </a:defRPr>
            </a:lvl7pPr>
            <a:lvl8pPr lvl="7" rtl="0" algn="ctr">
              <a:spcBef>
                <a:spcPts val="0"/>
              </a:spcBef>
              <a:spcAft>
                <a:spcPts val="0"/>
              </a:spcAft>
              <a:buNone/>
              <a:defRPr sz="2400">
                <a:solidFill>
                  <a:srgbClr val="073042"/>
                </a:solidFill>
                <a:latin typeface="Roboto"/>
                <a:ea typeface="Roboto"/>
                <a:cs typeface="Roboto"/>
                <a:sym typeface="Roboto"/>
              </a:defRPr>
            </a:lvl8pPr>
            <a:lvl9pPr lvl="8" rtl="0" algn="ctr">
              <a:spcBef>
                <a:spcPts val="0"/>
              </a:spcBef>
              <a:spcAft>
                <a:spcPts val="0"/>
              </a:spcAft>
              <a:buNone/>
              <a:defRPr sz="2400">
                <a:solidFill>
                  <a:srgbClr val="073042"/>
                </a:solidFill>
                <a:latin typeface="Roboto"/>
                <a:ea typeface="Roboto"/>
                <a:cs typeface="Roboto"/>
                <a:sym typeface="Roboto"/>
              </a:defRPr>
            </a:lvl9pPr>
          </a:lstStyle>
          <a:p/>
        </p:txBody>
      </p:sp>
      <p:pic>
        <p:nvPicPr>
          <p:cNvPr id="36" name="Google Shape;36;p6"/>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37" name="Google Shape;37;p6"/>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38" name="Google Shape;38;p6"/>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This work is licensed under the </a:t>
            </a:r>
            <a:r>
              <a:rPr lang="en" sz="600" u="sng">
                <a:latin typeface="Roboto"/>
                <a:ea typeface="Roboto"/>
                <a:cs typeface="Roboto"/>
                <a:sym typeface="Roboto"/>
                <a:hlinkClick r:id="rId3"/>
              </a:rPr>
              <a:t>Apache 2.0 License</a:t>
            </a:r>
            <a:endParaRPr sz="600">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_2">
    <p:spTree>
      <p:nvGrpSpPr>
        <p:cNvPr id="39" name="Shape 39"/>
        <p:cNvGrpSpPr/>
        <p:nvPr/>
      </p:nvGrpSpPr>
      <p:grpSpPr>
        <a:xfrm>
          <a:off x="0" y="0"/>
          <a:ext cx="0" cy="0"/>
          <a:chOff x="0" y="0"/>
          <a:chExt cx="0" cy="0"/>
        </a:xfrm>
      </p:grpSpPr>
      <p:sp>
        <p:nvSpPr>
          <p:cNvPr id="40" name="Google Shape;40;p7"/>
          <p:cNvSpPr/>
          <p:nvPr/>
        </p:nvSpPr>
        <p:spPr>
          <a:xfrm flipH="1" rot="10800000">
            <a:off x="-9525" y="-14924"/>
            <a:ext cx="9162900" cy="51753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type="title"/>
          </p:nvPr>
        </p:nvSpPr>
        <p:spPr>
          <a:xfrm>
            <a:off x="286950" y="1903275"/>
            <a:ext cx="5496600" cy="7869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b="1" sz="3600">
                <a:solidFill>
                  <a:srgbClr val="FFFFFF"/>
                </a:solidFill>
                <a:latin typeface="Roboto"/>
                <a:ea typeface="Roboto"/>
                <a:cs typeface="Roboto"/>
                <a:sym typeface="Roboto"/>
              </a:defRPr>
            </a:lvl2pPr>
            <a:lvl3pPr lvl="2" rtl="0">
              <a:spcBef>
                <a:spcPts val="0"/>
              </a:spcBef>
              <a:spcAft>
                <a:spcPts val="0"/>
              </a:spcAft>
              <a:buNone/>
              <a:defRPr b="1" sz="3600">
                <a:solidFill>
                  <a:srgbClr val="FFFFFF"/>
                </a:solidFill>
                <a:latin typeface="Roboto"/>
                <a:ea typeface="Roboto"/>
                <a:cs typeface="Roboto"/>
                <a:sym typeface="Roboto"/>
              </a:defRPr>
            </a:lvl3pPr>
            <a:lvl4pPr lvl="3" rtl="0">
              <a:spcBef>
                <a:spcPts val="0"/>
              </a:spcBef>
              <a:spcAft>
                <a:spcPts val="0"/>
              </a:spcAft>
              <a:buNone/>
              <a:defRPr b="1" sz="3600">
                <a:solidFill>
                  <a:srgbClr val="FFFFFF"/>
                </a:solidFill>
                <a:latin typeface="Roboto"/>
                <a:ea typeface="Roboto"/>
                <a:cs typeface="Roboto"/>
                <a:sym typeface="Roboto"/>
              </a:defRPr>
            </a:lvl4pPr>
            <a:lvl5pPr lvl="4" rtl="0">
              <a:spcBef>
                <a:spcPts val="0"/>
              </a:spcBef>
              <a:spcAft>
                <a:spcPts val="0"/>
              </a:spcAft>
              <a:buNone/>
              <a:defRPr b="1" sz="3600">
                <a:solidFill>
                  <a:srgbClr val="FFFFFF"/>
                </a:solidFill>
                <a:latin typeface="Roboto"/>
                <a:ea typeface="Roboto"/>
                <a:cs typeface="Roboto"/>
                <a:sym typeface="Roboto"/>
              </a:defRPr>
            </a:lvl5pPr>
            <a:lvl6pPr lvl="5" rtl="0">
              <a:spcBef>
                <a:spcPts val="0"/>
              </a:spcBef>
              <a:spcAft>
                <a:spcPts val="0"/>
              </a:spcAft>
              <a:buNone/>
              <a:defRPr b="1" sz="3600">
                <a:solidFill>
                  <a:srgbClr val="FFFFFF"/>
                </a:solidFill>
                <a:latin typeface="Roboto"/>
                <a:ea typeface="Roboto"/>
                <a:cs typeface="Roboto"/>
                <a:sym typeface="Roboto"/>
              </a:defRPr>
            </a:lvl6pPr>
            <a:lvl7pPr lvl="6" rtl="0">
              <a:spcBef>
                <a:spcPts val="0"/>
              </a:spcBef>
              <a:spcAft>
                <a:spcPts val="0"/>
              </a:spcAft>
              <a:buNone/>
              <a:defRPr b="1" sz="3600">
                <a:solidFill>
                  <a:srgbClr val="FFFFFF"/>
                </a:solidFill>
                <a:latin typeface="Roboto"/>
                <a:ea typeface="Roboto"/>
                <a:cs typeface="Roboto"/>
                <a:sym typeface="Roboto"/>
              </a:defRPr>
            </a:lvl7pPr>
            <a:lvl8pPr lvl="7" rtl="0">
              <a:spcBef>
                <a:spcPts val="0"/>
              </a:spcBef>
              <a:spcAft>
                <a:spcPts val="0"/>
              </a:spcAft>
              <a:buNone/>
              <a:defRPr b="1" sz="3600">
                <a:solidFill>
                  <a:srgbClr val="FFFFFF"/>
                </a:solidFill>
                <a:latin typeface="Roboto"/>
                <a:ea typeface="Roboto"/>
                <a:cs typeface="Roboto"/>
                <a:sym typeface="Roboto"/>
              </a:defRPr>
            </a:lvl8pPr>
            <a:lvl9pPr lvl="8" rtl="0">
              <a:spcBef>
                <a:spcPts val="0"/>
              </a:spcBef>
              <a:spcAft>
                <a:spcPts val="0"/>
              </a:spcAft>
              <a:buNone/>
              <a:defRPr b="1" sz="3600">
                <a:solidFill>
                  <a:srgbClr val="FFFFFF"/>
                </a:solidFill>
                <a:latin typeface="Roboto"/>
                <a:ea typeface="Roboto"/>
                <a:cs typeface="Roboto"/>
                <a:sym typeface="Roboto"/>
              </a:defRPr>
            </a:lvl9pPr>
          </a:lstStyle>
          <a:p/>
        </p:txBody>
      </p:sp>
      <p:sp>
        <p:nvSpPr>
          <p:cNvPr id="42" name="Google Shape;42;p7"/>
          <p:cNvSpPr txBox="1"/>
          <p:nvPr>
            <p:ph idx="1" type="subTitle"/>
          </p:nvPr>
        </p:nvSpPr>
        <p:spPr>
          <a:xfrm>
            <a:off x="286950" y="2677725"/>
            <a:ext cx="7516200" cy="5625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sz="2400">
                <a:solidFill>
                  <a:srgbClr val="FFFFFF"/>
                </a:solidFill>
                <a:latin typeface="Roboto"/>
                <a:ea typeface="Roboto"/>
                <a:cs typeface="Roboto"/>
                <a:sym typeface="Roboto"/>
              </a:defRPr>
            </a:lvl2pPr>
            <a:lvl3pPr lvl="2" rtl="0">
              <a:spcBef>
                <a:spcPts val="1600"/>
              </a:spcBef>
              <a:spcAft>
                <a:spcPts val="0"/>
              </a:spcAft>
              <a:buNone/>
              <a:defRPr sz="2400">
                <a:solidFill>
                  <a:srgbClr val="FFFFFF"/>
                </a:solidFill>
                <a:latin typeface="Roboto"/>
                <a:ea typeface="Roboto"/>
                <a:cs typeface="Roboto"/>
                <a:sym typeface="Roboto"/>
              </a:defRPr>
            </a:lvl3pPr>
            <a:lvl4pPr lvl="3" rtl="0">
              <a:spcBef>
                <a:spcPts val="1600"/>
              </a:spcBef>
              <a:spcAft>
                <a:spcPts val="0"/>
              </a:spcAft>
              <a:buNone/>
              <a:defRPr sz="2400">
                <a:solidFill>
                  <a:srgbClr val="FFFFFF"/>
                </a:solidFill>
                <a:latin typeface="Roboto"/>
                <a:ea typeface="Roboto"/>
                <a:cs typeface="Roboto"/>
                <a:sym typeface="Roboto"/>
              </a:defRPr>
            </a:lvl4pPr>
            <a:lvl5pPr lvl="4" rtl="0">
              <a:spcBef>
                <a:spcPts val="1600"/>
              </a:spcBef>
              <a:spcAft>
                <a:spcPts val="0"/>
              </a:spcAft>
              <a:buNone/>
              <a:defRPr sz="2400">
                <a:solidFill>
                  <a:srgbClr val="FFFFFF"/>
                </a:solidFill>
                <a:latin typeface="Roboto"/>
                <a:ea typeface="Roboto"/>
                <a:cs typeface="Roboto"/>
                <a:sym typeface="Roboto"/>
              </a:defRPr>
            </a:lvl5pPr>
            <a:lvl6pPr lvl="5" rtl="0">
              <a:spcBef>
                <a:spcPts val="1600"/>
              </a:spcBef>
              <a:spcAft>
                <a:spcPts val="0"/>
              </a:spcAft>
              <a:buNone/>
              <a:defRPr sz="2400">
                <a:solidFill>
                  <a:srgbClr val="FFFFFF"/>
                </a:solidFill>
                <a:latin typeface="Roboto"/>
                <a:ea typeface="Roboto"/>
                <a:cs typeface="Roboto"/>
                <a:sym typeface="Roboto"/>
              </a:defRPr>
            </a:lvl6pPr>
            <a:lvl7pPr lvl="6" rtl="0">
              <a:spcBef>
                <a:spcPts val="1600"/>
              </a:spcBef>
              <a:spcAft>
                <a:spcPts val="0"/>
              </a:spcAft>
              <a:buNone/>
              <a:defRPr sz="2400">
                <a:solidFill>
                  <a:srgbClr val="FFFFFF"/>
                </a:solidFill>
                <a:latin typeface="Roboto"/>
                <a:ea typeface="Roboto"/>
                <a:cs typeface="Roboto"/>
                <a:sym typeface="Roboto"/>
              </a:defRPr>
            </a:lvl7pPr>
            <a:lvl8pPr lvl="7" rtl="0">
              <a:spcBef>
                <a:spcPts val="1600"/>
              </a:spcBef>
              <a:spcAft>
                <a:spcPts val="0"/>
              </a:spcAft>
              <a:buNone/>
              <a:defRPr sz="2400">
                <a:solidFill>
                  <a:srgbClr val="FFFFFF"/>
                </a:solidFill>
                <a:latin typeface="Roboto"/>
                <a:ea typeface="Roboto"/>
                <a:cs typeface="Roboto"/>
                <a:sym typeface="Roboto"/>
              </a:defRPr>
            </a:lvl8pPr>
            <a:lvl9pPr lvl="8" rtl="0">
              <a:spcBef>
                <a:spcPts val="1600"/>
              </a:spcBef>
              <a:spcAft>
                <a:spcPts val="1600"/>
              </a:spcAft>
              <a:buNone/>
              <a:defRPr sz="2400">
                <a:solidFill>
                  <a:srgbClr val="FFFFFF"/>
                </a:solidFill>
                <a:latin typeface="Roboto"/>
                <a:ea typeface="Roboto"/>
                <a:cs typeface="Roboto"/>
                <a:sym typeface="Roboto"/>
              </a:defRPr>
            </a:lvl9pPr>
          </a:lstStyle>
          <a:p/>
        </p:txBody>
      </p:sp>
      <p:sp>
        <p:nvSpPr>
          <p:cNvPr id="43" name="Google Shape;43;p7"/>
          <p:cNvSpPr/>
          <p:nvPr/>
        </p:nvSpPr>
        <p:spPr>
          <a:xfrm>
            <a:off x="4148863" y="3818026"/>
            <a:ext cx="2679300" cy="2679300"/>
          </a:xfrm>
          <a:prstGeom prst="arc">
            <a:avLst>
              <a:gd fmla="val 16200000" name="adj1"/>
              <a:gd fmla="val 0" name="adj2"/>
            </a:avLst>
          </a:prstGeom>
          <a:noFill/>
          <a:ln cap="flat" cmpd="sng" w="152400">
            <a:solidFill>
              <a:srgbClr val="4285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rot="-5400000">
            <a:off x="4158328" y="3817811"/>
            <a:ext cx="2679300" cy="2679300"/>
          </a:xfrm>
          <a:prstGeom prst="arc">
            <a:avLst>
              <a:gd fmla="val 16200000" name="adj1"/>
              <a:gd fmla="val 0" name="adj2"/>
            </a:avLst>
          </a:prstGeom>
          <a:noFill/>
          <a:ln cap="flat" cmpd="sng" w="152400">
            <a:solidFill>
              <a:srgbClr val="4285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rot="10800000">
            <a:off x="6162006" y="639800"/>
            <a:ext cx="2600400" cy="26004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rot="5400000">
            <a:off x="6162006" y="639827"/>
            <a:ext cx="2600400" cy="26004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7"/>
          <p:cNvCxnSpPr/>
          <p:nvPr/>
        </p:nvCxnSpPr>
        <p:spPr>
          <a:xfrm rot="-5400000">
            <a:off x="5160485" y="945335"/>
            <a:ext cx="2003100" cy="0"/>
          </a:xfrm>
          <a:prstGeom prst="straightConnector1">
            <a:avLst/>
          </a:prstGeom>
          <a:noFill/>
          <a:ln cap="flat" cmpd="sng" w="152400">
            <a:solidFill>
              <a:srgbClr val="EFF7CF"/>
            </a:solidFill>
            <a:prstDash val="solid"/>
            <a:round/>
            <a:headEnd len="med" w="med" type="none"/>
            <a:tailEnd len="med" w="med" type="none"/>
          </a:ln>
        </p:spPr>
      </p:cxnSp>
      <p:cxnSp>
        <p:nvCxnSpPr>
          <p:cNvPr id="48" name="Google Shape;48;p7"/>
          <p:cNvCxnSpPr/>
          <p:nvPr/>
        </p:nvCxnSpPr>
        <p:spPr>
          <a:xfrm rot="-5400000">
            <a:off x="7760860" y="986635"/>
            <a:ext cx="2003100" cy="0"/>
          </a:xfrm>
          <a:prstGeom prst="straightConnector1">
            <a:avLst/>
          </a:prstGeom>
          <a:noFill/>
          <a:ln cap="flat" cmpd="sng" w="152400">
            <a:solidFill>
              <a:srgbClr val="EFF7CF"/>
            </a:solidFill>
            <a:prstDash val="solid"/>
            <a:round/>
            <a:headEnd len="med" w="med" type="none"/>
            <a:tailEnd len="med" w="med" type="none"/>
          </a:ln>
        </p:spPr>
      </p:cxnSp>
      <p:pic>
        <p:nvPicPr>
          <p:cNvPr id="49" name="Google Shape;49;p7"/>
          <p:cNvPicPr preferRelativeResize="0"/>
          <p:nvPr/>
        </p:nvPicPr>
        <p:blipFill rotWithShape="1">
          <a:blip r:embed="rId2">
            <a:alphaModFix/>
          </a:blip>
          <a:srcRect b="40719" l="26139" r="39936" t="40717"/>
          <a:stretch/>
        </p:blipFill>
        <p:spPr>
          <a:xfrm>
            <a:off x="8135725" y="4798231"/>
            <a:ext cx="626400" cy="191905"/>
          </a:xfrm>
          <a:prstGeom prst="rect">
            <a:avLst/>
          </a:prstGeom>
          <a:noFill/>
          <a:ln>
            <a:noFill/>
          </a:ln>
        </p:spPr>
      </p:pic>
      <p:sp>
        <p:nvSpPr>
          <p:cNvPr id="50" name="Google Shape;50;p7"/>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3">
                  <a:extLst>
                    <a:ext uri="{A12FA001-AC4F-418D-AE19-62706E023703}">
                      <ahyp:hlinkCl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1">
  <p:cSld name="CUSTOM_40_1">
    <p:spTree>
      <p:nvGrpSpPr>
        <p:cNvPr id="51" name="Shape 51"/>
        <p:cNvGrpSpPr/>
        <p:nvPr/>
      </p:nvGrpSpPr>
      <p:grpSpPr>
        <a:xfrm>
          <a:off x="0" y="0"/>
          <a:ext cx="0" cy="0"/>
          <a:chOff x="0" y="0"/>
          <a:chExt cx="0" cy="0"/>
        </a:xfrm>
      </p:grpSpPr>
      <p:sp>
        <p:nvSpPr>
          <p:cNvPr id="52" name="Google Shape;52;p8"/>
          <p:cNvSpPr txBox="1"/>
          <p:nvPr>
            <p:ph type="title"/>
          </p:nvPr>
        </p:nvSpPr>
        <p:spPr>
          <a:xfrm>
            <a:off x="300500" y="990000"/>
            <a:ext cx="5673000" cy="814800"/>
          </a:xfrm>
          <a:prstGeom prst="rect">
            <a:avLst/>
          </a:prstGeom>
          <a:noFill/>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Font typeface="Roboto Medium"/>
              <a:buNone/>
              <a:defRPr>
                <a:latin typeface="Roboto Medium"/>
                <a:ea typeface="Roboto Medium"/>
                <a:cs typeface="Roboto Medium"/>
                <a:sym typeface="Roboto Medium"/>
              </a:defRPr>
            </a:lvl1pPr>
            <a:lvl2pPr indent="-228600" lvl="1" marL="457200" rtl="0">
              <a:spcBef>
                <a:spcPts val="0"/>
              </a:spcBef>
              <a:spcAft>
                <a:spcPts val="0"/>
              </a:spcAft>
              <a:buSzPts val="1600"/>
              <a:buFont typeface="Roboto Medium"/>
              <a:buNone/>
              <a:defRPr sz="1600">
                <a:latin typeface="Roboto Medium"/>
                <a:ea typeface="Roboto Medium"/>
                <a:cs typeface="Roboto Medium"/>
                <a:sym typeface="Roboto Medium"/>
              </a:defRPr>
            </a:lvl2pPr>
            <a:lvl3pPr indent="-228600" lvl="2" marL="457200" rtl="0">
              <a:spcBef>
                <a:spcPts val="0"/>
              </a:spcBef>
              <a:spcAft>
                <a:spcPts val="0"/>
              </a:spcAft>
              <a:buSzPts val="1600"/>
              <a:buFont typeface="Roboto Medium"/>
              <a:buNone/>
              <a:defRPr sz="1600">
                <a:latin typeface="Roboto Medium"/>
                <a:ea typeface="Roboto Medium"/>
                <a:cs typeface="Roboto Medium"/>
                <a:sym typeface="Roboto Medium"/>
              </a:defRPr>
            </a:lvl3pPr>
            <a:lvl4pPr indent="-228600" lvl="3" marL="457200" rtl="0">
              <a:spcBef>
                <a:spcPts val="0"/>
              </a:spcBef>
              <a:spcAft>
                <a:spcPts val="0"/>
              </a:spcAft>
              <a:buSzPts val="1600"/>
              <a:buFont typeface="Roboto Medium"/>
              <a:buNone/>
              <a:defRPr sz="1600">
                <a:latin typeface="Roboto Medium"/>
                <a:ea typeface="Roboto Medium"/>
                <a:cs typeface="Roboto Medium"/>
                <a:sym typeface="Roboto Medium"/>
              </a:defRPr>
            </a:lvl4pPr>
            <a:lvl5pPr indent="-228600" lvl="4" marL="457200" rtl="0">
              <a:spcBef>
                <a:spcPts val="0"/>
              </a:spcBef>
              <a:spcAft>
                <a:spcPts val="0"/>
              </a:spcAft>
              <a:buSzPts val="1600"/>
              <a:buFont typeface="Roboto Medium"/>
              <a:buNone/>
              <a:defRPr sz="1600">
                <a:latin typeface="Roboto Medium"/>
                <a:ea typeface="Roboto Medium"/>
                <a:cs typeface="Roboto Medium"/>
                <a:sym typeface="Roboto Medium"/>
              </a:defRPr>
            </a:lvl5pPr>
            <a:lvl6pPr indent="-228600" lvl="5" marL="457200" rtl="0">
              <a:spcBef>
                <a:spcPts val="0"/>
              </a:spcBef>
              <a:spcAft>
                <a:spcPts val="0"/>
              </a:spcAft>
              <a:buSzPts val="1600"/>
              <a:buFont typeface="Roboto Medium"/>
              <a:buNone/>
              <a:defRPr sz="1600">
                <a:latin typeface="Roboto Medium"/>
                <a:ea typeface="Roboto Medium"/>
                <a:cs typeface="Roboto Medium"/>
                <a:sym typeface="Roboto Medium"/>
              </a:defRPr>
            </a:lvl6pPr>
            <a:lvl7pPr indent="-228600" lvl="6" marL="457200" rtl="0">
              <a:spcBef>
                <a:spcPts val="0"/>
              </a:spcBef>
              <a:spcAft>
                <a:spcPts val="0"/>
              </a:spcAft>
              <a:buSzPts val="1600"/>
              <a:buFont typeface="Roboto Medium"/>
              <a:buNone/>
              <a:defRPr sz="1600">
                <a:latin typeface="Roboto Medium"/>
                <a:ea typeface="Roboto Medium"/>
                <a:cs typeface="Roboto Medium"/>
                <a:sym typeface="Roboto Medium"/>
              </a:defRPr>
            </a:lvl7pPr>
            <a:lvl8pPr indent="-228600" lvl="7" marL="457200" rtl="0">
              <a:spcBef>
                <a:spcPts val="0"/>
              </a:spcBef>
              <a:spcAft>
                <a:spcPts val="0"/>
              </a:spcAft>
              <a:buSzPts val="1600"/>
              <a:buFont typeface="Roboto Medium"/>
              <a:buNone/>
              <a:defRPr sz="1600">
                <a:latin typeface="Roboto Medium"/>
                <a:ea typeface="Roboto Medium"/>
                <a:cs typeface="Roboto Medium"/>
                <a:sym typeface="Roboto Medium"/>
              </a:defRPr>
            </a:lvl8pPr>
            <a:lvl9pPr indent="-228600" lvl="8" marL="457200" rtl="0">
              <a:spcBef>
                <a:spcPts val="0"/>
              </a:spcBef>
              <a:spcAft>
                <a:spcPts val="0"/>
              </a:spcAft>
              <a:buSzPts val="1600"/>
              <a:buFont typeface="Roboto Medium"/>
              <a:buNone/>
              <a:defRPr sz="1600">
                <a:latin typeface="Roboto Medium"/>
                <a:ea typeface="Roboto Medium"/>
                <a:cs typeface="Roboto Medium"/>
                <a:sym typeface="Roboto Medium"/>
              </a:defRPr>
            </a:lvl9pPr>
          </a:lstStyle>
          <a:p/>
        </p:txBody>
      </p:sp>
      <p:sp>
        <p:nvSpPr>
          <p:cNvPr id="53" name="Google Shape;53;p8"/>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54" name="Google Shape;54;p8"/>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55" name="Google Shape;55;p8"/>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56" name="Google Shape;56;p8"/>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chemeClr val="dk1"/>
                </a:solidFill>
                <a:latin typeface="Roboto"/>
                <a:ea typeface="Roboto"/>
                <a:cs typeface="Roboto"/>
                <a:sym typeface="Roboto"/>
              </a:rPr>
              <a:t>This work is licensed under the </a:t>
            </a:r>
            <a:r>
              <a:rPr lang="en" sz="600" u="sng">
                <a:solidFill>
                  <a:schemeClr val="dk1"/>
                </a:solidFill>
                <a:latin typeface="Roboto"/>
                <a:ea typeface="Roboto"/>
                <a:cs typeface="Roboto"/>
                <a:sym typeface="Roboto"/>
                <a:hlinkClick r:id="rId3">
                  <a:extLst>
                    <a:ext uri="{A12FA001-AC4F-418D-AE19-62706E023703}">
                      <ahyp:hlinkClr val="tx"/>
                    </a:ext>
                  </a:extLst>
                </a:hlinkClick>
              </a:rPr>
              <a:t>Apache 2.0 License</a:t>
            </a:r>
            <a:endParaRPr sz="600">
              <a:solidFill>
                <a:schemeClr val="dk1"/>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32.png"/><Relationship Id="rId11" Type="http://schemas.openxmlformats.org/officeDocument/2006/relationships/image" Target="../media/image39.png"/><Relationship Id="rId10" Type="http://schemas.openxmlformats.org/officeDocument/2006/relationships/image" Target="../media/image33.png"/><Relationship Id="rId12" Type="http://schemas.openxmlformats.org/officeDocument/2006/relationships/image" Target="../media/image44.png"/><Relationship Id="rId9"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31.png"/><Relationship Id="rId8"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61.png"/><Relationship Id="rId9" Type="http://schemas.openxmlformats.org/officeDocument/2006/relationships/image" Target="../media/image42.png"/><Relationship Id="rId5" Type="http://schemas.openxmlformats.org/officeDocument/2006/relationships/image" Target="../media/image60.png"/><Relationship Id="rId6" Type="http://schemas.openxmlformats.org/officeDocument/2006/relationships/image" Target="../media/image8.png"/><Relationship Id="rId7" Type="http://schemas.openxmlformats.org/officeDocument/2006/relationships/image" Target="../media/image45.png"/><Relationship Id="rId8"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rive.google.com/drive/folders/1b9qkQvi4yh2NP634-bkkcoOBpMoriLmi?usp=sharing" TargetMode="External"/><Relationship Id="rId4" Type="http://schemas.openxmlformats.org/officeDocument/2006/relationships/slide" Target="/ppt/slides/slide20.xml"/><Relationship Id="rId5" Type="http://schemas.openxmlformats.org/officeDocument/2006/relationships/slide" Target="/ppt/slides/slide24.xml"/><Relationship Id="rId6" Type="http://schemas.openxmlformats.org/officeDocument/2006/relationships/slide" Target="/ppt/slides/slide25.xml"/><Relationship Id="rId7" Type="http://schemas.openxmlformats.org/officeDocument/2006/relationships/slide" Target="/ppt/slides/slide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eveloper.android.com/studio#systemrequirements" TargetMode="Externa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g.co/android/studyjams" TargetMode="Externa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slide" Target="/ppt/slides/slide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cs.google.com/forms/d/1_7XVEEuGLodIEZnH765GikXJCeFYOKlxlv8hXeCNtm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hyperlink" Target="https://drive.google.com/drive/folders/1b9qkQvi4yh2NP634-bkkcoOBpMoriLmi?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docs.google.com/presentation/d/1SMa6MFQTLjDk0Qfp-JrDYGw2UamG0DSaXrPDb-MCujE/edit?usp=sharing" TargetMode="External"/><Relationship Id="rId4" Type="http://schemas.openxmlformats.org/officeDocument/2006/relationships/image" Target="../media/image65.png"/><Relationship Id="rId5"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developer.android.com/studio#systemrequirements" TargetMode="External"/><Relationship Id="rId4" Type="http://schemas.openxmlformats.org/officeDocument/2006/relationships/hyperlink" Target="https://developer.android.com/stud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developer.android.com/studio#systemrequirements" TargetMode="External"/><Relationship Id="rId4" Type="http://schemas.openxmlformats.org/officeDocument/2006/relationships/hyperlink" Target="https://developer.android.com/studi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s://docs.google.com/presentation/d/10vJ_AiUDpXtRHPy4MJs8Im_bKL-1PgGa-vJUD_zV9-Y/edit?usp=sharing" TargetMode="External"/><Relationship Id="rId4" Type="http://schemas.openxmlformats.org/officeDocument/2006/relationships/hyperlink" Target="https://docs.google.com/presentation/d/1ESu7rJeB4wEZwRiw8lOF40cigM3yyZG164NMFkH3cgM/edit?usp=sharing" TargetMode="External"/><Relationship Id="rId5" Type="http://schemas.openxmlformats.org/officeDocument/2006/relationships/hyperlink" Target="https://docs.google.com/presentation/d/1RYuRRV-csmsjZbN99DlDTs2wVNP6m_z0hdYiYQee4-k/edit?usp=sharing" TargetMode="External"/><Relationship Id="rId6"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ocs.google.com/presentation/d/10vJ_AiUDpXtRHPy4MJs8Im_bKL-1PgGa-vJUD_zV9-Y/edit?usp=sharing" TargetMode="Externa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hyperlink" Target="http://www.apache.org/licenses/LICENSE-2.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docs.google.com/presentation/d/1qN4942_fFt4-rwRyJPYLF0Qg_7R5OCjvCa2V_XXi4wM/edit#slide=id.g8253c963cf_0_712" TargetMode="External"/><Relationship Id="rId4" Type="http://schemas.openxmlformats.org/officeDocument/2006/relationships/image" Target="../media/image51.png"/><Relationship Id="rId5" Type="http://schemas.openxmlformats.org/officeDocument/2006/relationships/hyperlink" Target="https://docs.google.com/presentation/d/1ESu7rJeB4wEZwRiw8lOF40cigM3yyZG164NMFkH3cgM/edit?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docs.google.com/presentation/d/1A3uAS2mFC5_QQHJXu5Lvid9WoXqXXyP5h_8brcUBOu4/edit" TargetMode="External"/><Relationship Id="rId4" Type="http://schemas.openxmlformats.org/officeDocument/2006/relationships/image" Target="../media/image56.png"/><Relationship Id="rId5" Type="http://schemas.openxmlformats.org/officeDocument/2006/relationships/hyperlink" Target="https://docs.google.com/presentation/d/1RYuRRV-csmsjZbN99DlDTs2wVNP6m_z0hdYiYQee4-k/edit?usp=sharing" TargetMode="External"/><Relationship Id="rId6" Type="http://schemas.openxmlformats.org/officeDocument/2006/relationships/image" Target="../media/image53.png"/><Relationship Id="rId7"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g.co/android/basic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4.png"/><Relationship Id="rId4" Type="http://schemas.openxmlformats.org/officeDocument/2006/relationships/image" Target="../media/image8.png"/><Relationship Id="rId11" Type="http://schemas.openxmlformats.org/officeDocument/2006/relationships/image" Target="../media/image15.png"/><Relationship Id="rId10" Type="http://schemas.openxmlformats.org/officeDocument/2006/relationships/image" Target="../media/image10.png"/><Relationship Id="rId9" Type="http://schemas.openxmlformats.org/officeDocument/2006/relationships/image" Target="../media/image35.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4.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7.png"/><Relationship Id="rId4" Type="http://schemas.openxmlformats.org/officeDocument/2006/relationships/image" Target="../media/image28.png"/><Relationship Id="rId11" Type="http://schemas.openxmlformats.org/officeDocument/2006/relationships/image" Target="../media/image40.png"/><Relationship Id="rId10" Type="http://schemas.openxmlformats.org/officeDocument/2006/relationships/image" Target="../media/image29.png"/><Relationship Id="rId9"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7.png"/><Relationship Id="rId4" Type="http://schemas.openxmlformats.org/officeDocument/2006/relationships/hyperlink" Target="https://g.co/android/basics" TargetMode="External"/><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play.kotlinlang.org/koans/overview" TargetMode="External"/><Relationship Id="rId4" Type="http://schemas.openxmlformats.org/officeDocument/2006/relationships/hyperlink" Target="https://developer.android.com/courses/kotlin-fundamentals/course" TargetMode="External"/><Relationship Id="rId5" Type="http://schemas.openxmlformats.org/officeDocument/2006/relationships/hyperlink" Target="https://play.kotlinlang.org/koans/overview" TargetMode="External"/><Relationship Id="rId6" Type="http://schemas.openxmlformats.org/officeDocument/2006/relationships/hyperlink" Target="https://developer.android.com/courses/kotlin-fundamentals/cours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7.png"/><Relationship Id="rId11" Type="http://schemas.openxmlformats.org/officeDocument/2006/relationships/image" Target="../media/image58.png"/><Relationship Id="rId10" Type="http://schemas.openxmlformats.org/officeDocument/2006/relationships/image" Target="../media/image64.png"/><Relationship Id="rId9"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8.png"/><Relationship Id="rId7" Type="http://schemas.openxmlformats.org/officeDocument/2006/relationships/image" Target="../media/image41.png"/><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9"/>
          <p:cNvSpPr txBox="1"/>
          <p:nvPr>
            <p:ph type="title"/>
          </p:nvPr>
        </p:nvSpPr>
        <p:spPr>
          <a:xfrm>
            <a:off x="286950" y="1743525"/>
            <a:ext cx="5811300" cy="11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solidFill>
                  <a:schemeClr val="lt1"/>
                </a:solidFill>
              </a:rPr>
              <a:t>Android Study Jams</a:t>
            </a:r>
            <a:endParaRPr sz="4100">
              <a:solidFill>
                <a:schemeClr val="lt1"/>
              </a:solidFill>
            </a:endParaRPr>
          </a:p>
          <a:p>
            <a:pPr indent="0" lvl="0" marL="0" rtl="0" algn="l">
              <a:spcBef>
                <a:spcPts val="0"/>
              </a:spcBef>
              <a:spcAft>
                <a:spcPts val="0"/>
              </a:spcAft>
              <a:buNone/>
            </a:pPr>
            <a:r>
              <a:rPr lang="en" sz="4100">
                <a:solidFill>
                  <a:schemeClr val="lt1"/>
                </a:solidFill>
              </a:rPr>
              <a:t>Organizer Guide</a:t>
            </a:r>
            <a:endParaRPr sz="4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8"/>
          <p:cNvSpPr/>
          <p:nvPr/>
        </p:nvSpPr>
        <p:spPr>
          <a:xfrm>
            <a:off x="8045000" y="-26175"/>
            <a:ext cx="1122900" cy="52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396100" y="1787475"/>
            <a:ext cx="402300" cy="4023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500">
                <a:solidFill>
                  <a:srgbClr val="FFFFFF"/>
                </a:solidFill>
              </a:rPr>
              <a:t>4</a:t>
            </a:r>
            <a:endParaRPr b="1" sz="1500">
              <a:solidFill>
                <a:srgbClr val="FFFFFF"/>
              </a:solidFill>
            </a:endParaRPr>
          </a:p>
        </p:txBody>
      </p:sp>
      <p:sp>
        <p:nvSpPr>
          <p:cNvPr id="243" name="Google Shape;243;p18"/>
          <p:cNvSpPr/>
          <p:nvPr/>
        </p:nvSpPr>
        <p:spPr>
          <a:xfrm>
            <a:off x="396100" y="2598097"/>
            <a:ext cx="402300" cy="4023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500">
                <a:solidFill>
                  <a:srgbClr val="FFFFFF"/>
                </a:solidFill>
              </a:rPr>
              <a:t>5</a:t>
            </a:r>
            <a:endParaRPr b="1" sz="1500"/>
          </a:p>
        </p:txBody>
      </p:sp>
      <p:sp>
        <p:nvSpPr>
          <p:cNvPr id="244" name="Google Shape;244;p18"/>
          <p:cNvSpPr/>
          <p:nvPr/>
        </p:nvSpPr>
        <p:spPr>
          <a:xfrm>
            <a:off x="396111" y="3426599"/>
            <a:ext cx="402300" cy="4023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500">
                <a:solidFill>
                  <a:srgbClr val="FFFFFF"/>
                </a:solidFill>
              </a:rPr>
              <a:t>6</a:t>
            </a:r>
            <a:endParaRPr b="1" sz="1500">
              <a:solidFill>
                <a:srgbClr val="FFFFFF"/>
              </a:solidFill>
            </a:endParaRPr>
          </a:p>
        </p:txBody>
      </p:sp>
      <p:sp>
        <p:nvSpPr>
          <p:cNvPr id="245" name="Google Shape;245;p18"/>
          <p:cNvSpPr/>
          <p:nvPr/>
        </p:nvSpPr>
        <p:spPr>
          <a:xfrm>
            <a:off x="396097" y="4255100"/>
            <a:ext cx="402300" cy="4023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500">
                <a:solidFill>
                  <a:srgbClr val="FFFFFF"/>
                </a:solidFill>
              </a:rPr>
              <a:t>7</a:t>
            </a:r>
            <a:endParaRPr b="1" sz="1500">
              <a:solidFill>
                <a:srgbClr val="FFFFFF"/>
              </a:solidFill>
            </a:endParaRPr>
          </a:p>
        </p:txBody>
      </p:sp>
      <p:sp>
        <p:nvSpPr>
          <p:cNvPr id="246" name="Google Shape;246;p18"/>
          <p:cNvSpPr txBox="1"/>
          <p:nvPr/>
        </p:nvSpPr>
        <p:spPr>
          <a:xfrm>
            <a:off x="319800" y="1194950"/>
            <a:ext cx="68067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chemeClr val="dk1"/>
                </a:solidFill>
                <a:latin typeface="Roboto"/>
                <a:ea typeface="Roboto"/>
                <a:cs typeface="Roboto"/>
                <a:sym typeface="Roboto"/>
              </a:rPr>
              <a:t>What will you learn?</a:t>
            </a:r>
            <a:endParaRPr sz="1800">
              <a:solidFill>
                <a:srgbClr val="3DDC84"/>
              </a:solidFill>
              <a:latin typeface="Roboto"/>
              <a:ea typeface="Roboto"/>
              <a:cs typeface="Roboto"/>
              <a:sym typeface="Roboto"/>
            </a:endParaRPr>
          </a:p>
        </p:txBody>
      </p:sp>
      <p:sp>
        <p:nvSpPr>
          <p:cNvPr id="247" name="Google Shape;247;p18"/>
          <p:cNvSpPr txBox="1"/>
          <p:nvPr/>
        </p:nvSpPr>
        <p:spPr>
          <a:xfrm>
            <a:off x="3908700" y="4229300"/>
            <a:ext cx="1698900"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br>
              <a:rPr lang="en" sz="900">
                <a:solidFill>
                  <a:schemeClr val="dk1"/>
                </a:solidFill>
                <a:latin typeface="Roboto"/>
                <a:ea typeface="Roboto"/>
                <a:cs typeface="Roboto"/>
                <a:sym typeface="Roboto"/>
              </a:rPr>
            </a:br>
            <a:endParaRPr sz="900">
              <a:solidFill>
                <a:schemeClr val="dk1"/>
              </a:solidFill>
              <a:latin typeface="Roboto"/>
              <a:ea typeface="Roboto"/>
              <a:cs typeface="Roboto"/>
              <a:sym typeface="Roboto"/>
            </a:endParaRPr>
          </a:p>
        </p:txBody>
      </p:sp>
      <p:sp>
        <p:nvSpPr>
          <p:cNvPr id="248" name="Google Shape;248;p18"/>
          <p:cNvSpPr txBox="1"/>
          <p:nvPr/>
        </p:nvSpPr>
        <p:spPr>
          <a:xfrm>
            <a:off x="861675" y="1809675"/>
            <a:ext cx="15363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Navigation</a:t>
            </a:r>
            <a:endParaRPr sz="1100">
              <a:solidFill>
                <a:schemeClr val="dk1"/>
              </a:solidFill>
              <a:latin typeface="Roboto"/>
              <a:ea typeface="Roboto"/>
              <a:cs typeface="Roboto"/>
              <a:sym typeface="Roboto"/>
            </a:endParaRPr>
          </a:p>
        </p:txBody>
      </p:sp>
      <p:sp>
        <p:nvSpPr>
          <p:cNvPr id="249" name="Google Shape;249;p18"/>
          <p:cNvSpPr txBox="1"/>
          <p:nvPr/>
        </p:nvSpPr>
        <p:spPr>
          <a:xfrm>
            <a:off x="6135131" y="1819275"/>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(3 hours)</a:t>
            </a:r>
            <a:endParaRPr b="1" sz="1000">
              <a:solidFill>
                <a:srgbClr val="666666"/>
              </a:solidFill>
              <a:latin typeface="Roboto"/>
              <a:ea typeface="Roboto"/>
              <a:cs typeface="Roboto"/>
              <a:sym typeface="Roboto"/>
            </a:endParaRPr>
          </a:p>
        </p:txBody>
      </p:sp>
      <p:sp>
        <p:nvSpPr>
          <p:cNvPr id="250" name="Google Shape;250;p18"/>
          <p:cNvSpPr txBox="1"/>
          <p:nvPr/>
        </p:nvSpPr>
        <p:spPr>
          <a:xfrm>
            <a:off x="2427700" y="1636575"/>
            <a:ext cx="3616200" cy="70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how multi-screen navigation works by creating a fragment, define navigation paths, and start an external activity through developing a trivia app.</a:t>
            </a:r>
            <a:endParaRPr sz="1100">
              <a:solidFill>
                <a:schemeClr val="dk1"/>
              </a:solidFill>
              <a:latin typeface="Roboto"/>
              <a:ea typeface="Roboto"/>
              <a:cs typeface="Roboto"/>
              <a:sym typeface="Roboto"/>
            </a:endParaRPr>
          </a:p>
        </p:txBody>
      </p:sp>
      <p:sp>
        <p:nvSpPr>
          <p:cNvPr id="251" name="Google Shape;251;p18"/>
          <p:cNvSpPr txBox="1"/>
          <p:nvPr/>
        </p:nvSpPr>
        <p:spPr>
          <a:xfrm>
            <a:off x="861675" y="2533747"/>
            <a:ext cx="15363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Activity and Fragment lifecycles</a:t>
            </a:r>
            <a:endParaRPr b="1" sz="1100">
              <a:solidFill>
                <a:schemeClr val="dk1"/>
              </a:solidFill>
              <a:latin typeface="Roboto"/>
              <a:ea typeface="Roboto"/>
              <a:cs typeface="Roboto"/>
              <a:sym typeface="Roboto"/>
            </a:endParaRPr>
          </a:p>
        </p:txBody>
      </p:sp>
      <p:sp>
        <p:nvSpPr>
          <p:cNvPr id="252" name="Google Shape;252;p18"/>
          <p:cNvSpPr txBox="1"/>
          <p:nvPr/>
        </p:nvSpPr>
        <p:spPr>
          <a:xfrm>
            <a:off x="2427700" y="2360650"/>
            <a:ext cx="3782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about Activity and Fragment lifecycles, how to handle complex lifecycle situations, and use logging to help debug and track the state of the app by creating the Dessert Clicker app that will preserve its state on rotation.</a:t>
            </a:r>
            <a:endParaRPr sz="1100">
              <a:solidFill>
                <a:schemeClr val="dk1"/>
              </a:solidFill>
              <a:latin typeface="Roboto"/>
              <a:ea typeface="Roboto"/>
              <a:cs typeface="Roboto"/>
              <a:sym typeface="Roboto"/>
            </a:endParaRPr>
          </a:p>
        </p:txBody>
      </p:sp>
      <p:sp>
        <p:nvSpPr>
          <p:cNvPr id="253" name="Google Shape;253;p18"/>
          <p:cNvSpPr txBox="1"/>
          <p:nvPr/>
        </p:nvSpPr>
        <p:spPr>
          <a:xfrm>
            <a:off x="6135131" y="2629897"/>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(2 hours)</a:t>
            </a:r>
            <a:endParaRPr b="1" sz="1000">
              <a:solidFill>
                <a:srgbClr val="666666"/>
              </a:solidFill>
              <a:latin typeface="Roboto"/>
              <a:ea typeface="Roboto"/>
              <a:cs typeface="Roboto"/>
              <a:sym typeface="Roboto"/>
            </a:endParaRPr>
          </a:p>
        </p:txBody>
      </p:sp>
      <p:sp>
        <p:nvSpPr>
          <p:cNvPr id="254" name="Google Shape;254;p18"/>
          <p:cNvSpPr txBox="1"/>
          <p:nvPr/>
        </p:nvSpPr>
        <p:spPr>
          <a:xfrm>
            <a:off x="861675" y="3362249"/>
            <a:ext cx="15363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Architecture components</a:t>
            </a:r>
            <a:endParaRPr sz="1100">
              <a:solidFill>
                <a:schemeClr val="dk1"/>
              </a:solidFill>
              <a:latin typeface="Roboto"/>
              <a:ea typeface="Roboto"/>
              <a:cs typeface="Roboto"/>
              <a:sym typeface="Roboto"/>
            </a:endParaRPr>
          </a:p>
        </p:txBody>
      </p:sp>
      <p:sp>
        <p:nvSpPr>
          <p:cNvPr id="255" name="Google Shape;255;p18"/>
          <p:cNvSpPr txBox="1"/>
          <p:nvPr/>
        </p:nvSpPr>
        <p:spPr>
          <a:xfrm>
            <a:off x="2427700" y="3275699"/>
            <a:ext cx="3616200" cy="70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about ViewModel, LiveData, data binding with ViewModel and LiveData, and LiveData transformations by completing a charades game app.</a:t>
            </a:r>
            <a:endParaRPr sz="1100">
              <a:solidFill>
                <a:schemeClr val="dk1"/>
              </a:solidFill>
              <a:latin typeface="Roboto"/>
              <a:ea typeface="Roboto"/>
              <a:cs typeface="Roboto"/>
              <a:sym typeface="Roboto"/>
            </a:endParaRPr>
          </a:p>
        </p:txBody>
      </p:sp>
      <p:sp>
        <p:nvSpPr>
          <p:cNvPr id="256" name="Google Shape;256;p18"/>
          <p:cNvSpPr txBox="1"/>
          <p:nvPr/>
        </p:nvSpPr>
        <p:spPr>
          <a:xfrm>
            <a:off x="6135131" y="3458399"/>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(3 hours)</a:t>
            </a:r>
            <a:endParaRPr b="1" sz="1000">
              <a:solidFill>
                <a:srgbClr val="666666"/>
              </a:solidFill>
              <a:latin typeface="Roboto"/>
              <a:ea typeface="Roboto"/>
              <a:cs typeface="Roboto"/>
              <a:sym typeface="Roboto"/>
            </a:endParaRPr>
          </a:p>
        </p:txBody>
      </p:sp>
      <p:sp>
        <p:nvSpPr>
          <p:cNvPr id="257" name="Google Shape;257;p18"/>
          <p:cNvSpPr txBox="1"/>
          <p:nvPr/>
        </p:nvSpPr>
        <p:spPr>
          <a:xfrm>
            <a:off x="861675" y="4190750"/>
            <a:ext cx="15363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Databases and RecyclerView</a:t>
            </a:r>
            <a:endParaRPr sz="1100">
              <a:solidFill>
                <a:schemeClr val="dk1"/>
              </a:solidFill>
              <a:latin typeface="Roboto"/>
              <a:ea typeface="Roboto"/>
              <a:cs typeface="Roboto"/>
              <a:sym typeface="Roboto"/>
            </a:endParaRPr>
          </a:p>
        </p:txBody>
      </p:sp>
      <p:sp>
        <p:nvSpPr>
          <p:cNvPr id="258" name="Google Shape;258;p18"/>
          <p:cNvSpPr txBox="1"/>
          <p:nvPr/>
        </p:nvSpPr>
        <p:spPr>
          <a:xfrm>
            <a:off x="2427700" y="4093850"/>
            <a:ext cx="3782100" cy="70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Create a database using the Room library, use coroutines to simplify asynchronous programming, and display a list with RecyclerView in the TrackMySleep app.</a:t>
            </a:r>
            <a:endParaRPr sz="1100">
              <a:solidFill>
                <a:schemeClr val="dk1"/>
              </a:solidFill>
              <a:latin typeface="Roboto"/>
              <a:ea typeface="Roboto"/>
              <a:cs typeface="Roboto"/>
              <a:sym typeface="Roboto"/>
            </a:endParaRPr>
          </a:p>
        </p:txBody>
      </p:sp>
      <p:sp>
        <p:nvSpPr>
          <p:cNvPr id="259" name="Google Shape;259;p18"/>
          <p:cNvSpPr txBox="1"/>
          <p:nvPr/>
        </p:nvSpPr>
        <p:spPr>
          <a:xfrm>
            <a:off x="6135131" y="4286900"/>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(4 hours)</a:t>
            </a:r>
            <a:endParaRPr b="1" sz="1000">
              <a:solidFill>
                <a:srgbClr val="666666"/>
              </a:solidFill>
              <a:latin typeface="Roboto"/>
              <a:ea typeface="Roboto"/>
              <a:cs typeface="Roboto"/>
              <a:sym typeface="Roboto"/>
            </a:endParaRPr>
          </a:p>
        </p:txBody>
      </p:sp>
      <p:sp>
        <p:nvSpPr>
          <p:cNvPr id="260" name="Google Shape;260;p18"/>
          <p:cNvSpPr txBox="1"/>
          <p:nvPr/>
        </p:nvSpPr>
        <p:spPr>
          <a:xfrm>
            <a:off x="5068125" y="513600"/>
            <a:ext cx="1698900"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br>
              <a:rPr lang="en" sz="900">
                <a:solidFill>
                  <a:schemeClr val="dk1"/>
                </a:solidFill>
                <a:latin typeface="Roboto"/>
                <a:ea typeface="Roboto"/>
                <a:cs typeface="Roboto"/>
                <a:sym typeface="Roboto"/>
              </a:rPr>
            </a:br>
            <a:endParaRPr sz="900">
              <a:solidFill>
                <a:schemeClr val="dk1"/>
              </a:solidFill>
              <a:latin typeface="Roboto"/>
              <a:ea typeface="Roboto"/>
              <a:cs typeface="Roboto"/>
              <a:sym typeface="Roboto"/>
            </a:endParaRPr>
          </a:p>
        </p:txBody>
      </p:sp>
      <p:sp>
        <p:nvSpPr>
          <p:cNvPr id="261" name="Google Shape;261;p18"/>
          <p:cNvSpPr txBox="1"/>
          <p:nvPr/>
        </p:nvSpPr>
        <p:spPr>
          <a:xfrm>
            <a:off x="6801375" y="513600"/>
            <a:ext cx="2235300" cy="31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900">
              <a:solidFill>
                <a:schemeClr val="dk1"/>
              </a:solidFill>
              <a:latin typeface="Roboto"/>
              <a:ea typeface="Roboto"/>
              <a:cs typeface="Roboto"/>
              <a:sym typeface="Roboto"/>
            </a:endParaRPr>
          </a:p>
        </p:txBody>
      </p:sp>
      <p:sp>
        <p:nvSpPr>
          <p:cNvPr id="262" name="Google Shape;262;p18"/>
          <p:cNvSpPr txBox="1"/>
          <p:nvPr/>
        </p:nvSpPr>
        <p:spPr>
          <a:xfrm>
            <a:off x="5526125" y="121250"/>
            <a:ext cx="1674900"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br>
              <a:rPr lang="en" sz="900">
                <a:solidFill>
                  <a:schemeClr val="dk1"/>
                </a:solidFill>
                <a:latin typeface="Roboto"/>
                <a:ea typeface="Roboto"/>
                <a:cs typeface="Roboto"/>
                <a:sym typeface="Roboto"/>
              </a:rPr>
            </a:br>
            <a:endParaRPr sz="900">
              <a:solidFill>
                <a:schemeClr val="dk1"/>
              </a:solidFill>
              <a:latin typeface="Roboto"/>
              <a:ea typeface="Roboto"/>
              <a:cs typeface="Roboto"/>
              <a:sym typeface="Roboto"/>
            </a:endParaRPr>
          </a:p>
        </p:txBody>
      </p:sp>
      <p:pic>
        <p:nvPicPr>
          <p:cNvPr id="263" name="Google Shape;263;p18"/>
          <p:cNvPicPr preferRelativeResize="0"/>
          <p:nvPr/>
        </p:nvPicPr>
        <p:blipFill>
          <a:blip r:embed="rId3">
            <a:alphaModFix/>
          </a:blip>
          <a:stretch>
            <a:fillRect/>
          </a:stretch>
        </p:blipFill>
        <p:spPr>
          <a:xfrm>
            <a:off x="7342088" y="1705161"/>
            <a:ext cx="323088" cy="566928"/>
          </a:xfrm>
          <a:prstGeom prst="rect">
            <a:avLst/>
          </a:prstGeom>
          <a:noFill/>
          <a:ln>
            <a:noFill/>
          </a:ln>
        </p:spPr>
      </p:pic>
      <p:pic>
        <p:nvPicPr>
          <p:cNvPr id="264" name="Google Shape;264;p18"/>
          <p:cNvPicPr preferRelativeResize="0"/>
          <p:nvPr/>
        </p:nvPicPr>
        <p:blipFill>
          <a:blip r:embed="rId4">
            <a:alphaModFix/>
          </a:blip>
          <a:stretch>
            <a:fillRect/>
          </a:stretch>
        </p:blipFill>
        <p:spPr>
          <a:xfrm>
            <a:off x="7347138" y="2515783"/>
            <a:ext cx="312991" cy="566928"/>
          </a:xfrm>
          <a:prstGeom prst="rect">
            <a:avLst/>
          </a:prstGeom>
          <a:noFill/>
          <a:ln>
            <a:noFill/>
          </a:ln>
        </p:spPr>
      </p:pic>
      <p:pic>
        <p:nvPicPr>
          <p:cNvPr id="265" name="Google Shape;265;p18"/>
          <p:cNvPicPr preferRelativeResize="0"/>
          <p:nvPr/>
        </p:nvPicPr>
        <p:blipFill>
          <a:blip r:embed="rId5">
            <a:alphaModFix/>
          </a:blip>
          <a:stretch>
            <a:fillRect/>
          </a:stretch>
        </p:blipFill>
        <p:spPr>
          <a:xfrm>
            <a:off x="7257113" y="4120064"/>
            <a:ext cx="351249" cy="566928"/>
          </a:xfrm>
          <a:prstGeom prst="rect">
            <a:avLst/>
          </a:prstGeom>
          <a:noFill/>
          <a:ln>
            <a:noFill/>
          </a:ln>
        </p:spPr>
      </p:pic>
      <p:pic>
        <p:nvPicPr>
          <p:cNvPr id="266" name="Google Shape;266;p18"/>
          <p:cNvPicPr preferRelativeResize="0"/>
          <p:nvPr/>
        </p:nvPicPr>
        <p:blipFill>
          <a:blip r:embed="rId6">
            <a:alphaModFix/>
          </a:blip>
          <a:stretch>
            <a:fillRect/>
          </a:stretch>
        </p:blipFill>
        <p:spPr>
          <a:xfrm>
            <a:off x="7554138" y="4285025"/>
            <a:ext cx="323088" cy="566928"/>
          </a:xfrm>
          <a:prstGeom prst="rect">
            <a:avLst/>
          </a:prstGeom>
          <a:noFill/>
          <a:ln>
            <a:noFill/>
          </a:ln>
        </p:spPr>
      </p:pic>
      <p:pic>
        <p:nvPicPr>
          <p:cNvPr id="267" name="Google Shape;267;p18"/>
          <p:cNvPicPr preferRelativeResize="0"/>
          <p:nvPr/>
        </p:nvPicPr>
        <p:blipFill>
          <a:blip r:embed="rId7">
            <a:alphaModFix/>
          </a:blip>
          <a:stretch>
            <a:fillRect/>
          </a:stretch>
        </p:blipFill>
        <p:spPr>
          <a:xfrm>
            <a:off x="7353430" y="3344285"/>
            <a:ext cx="323088" cy="566928"/>
          </a:xfrm>
          <a:prstGeom prst="rect">
            <a:avLst/>
          </a:prstGeom>
          <a:noFill/>
          <a:ln>
            <a:noFill/>
          </a:ln>
        </p:spPr>
      </p:pic>
      <p:pic>
        <p:nvPicPr>
          <p:cNvPr id="268" name="Google Shape;268;p18"/>
          <p:cNvPicPr preferRelativeResize="0"/>
          <p:nvPr/>
        </p:nvPicPr>
        <p:blipFill rotWithShape="1">
          <a:blip r:embed="rId8">
            <a:alphaModFix/>
          </a:blip>
          <a:srcRect b="42001" l="26511" r="40781" t="42000"/>
          <a:stretch/>
        </p:blipFill>
        <p:spPr>
          <a:xfrm>
            <a:off x="8135451" y="4807623"/>
            <a:ext cx="626947" cy="172498"/>
          </a:xfrm>
          <a:prstGeom prst="rect">
            <a:avLst/>
          </a:prstGeom>
          <a:noFill/>
          <a:ln>
            <a:noFill/>
          </a:ln>
        </p:spPr>
      </p:pic>
      <p:pic>
        <p:nvPicPr>
          <p:cNvPr id="269" name="Google Shape;269;p18"/>
          <p:cNvPicPr preferRelativeResize="0"/>
          <p:nvPr/>
        </p:nvPicPr>
        <p:blipFill>
          <a:blip r:embed="rId9">
            <a:alphaModFix/>
          </a:blip>
          <a:stretch>
            <a:fillRect/>
          </a:stretch>
        </p:blipFill>
        <p:spPr>
          <a:xfrm>
            <a:off x="8286814" y="3326364"/>
            <a:ext cx="576072" cy="576072"/>
          </a:xfrm>
          <a:prstGeom prst="rect">
            <a:avLst/>
          </a:prstGeom>
          <a:noFill/>
          <a:ln>
            <a:noFill/>
          </a:ln>
        </p:spPr>
      </p:pic>
      <p:pic>
        <p:nvPicPr>
          <p:cNvPr id="270" name="Google Shape;270;p18"/>
          <p:cNvPicPr preferRelativeResize="0"/>
          <p:nvPr/>
        </p:nvPicPr>
        <p:blipFill>
          <a:blip r:embed="rId10">
            <a:alphaModFix/>
          </a:blip>
          <a:stretch>
            <a:fillRect/>
          </a:stretch>
        </p:blipFill>
        <p:spPr>
          <a:xfrm>
            <a:off x="8286804" y="2515752"/>
            <a:ext cx="576072" cy="576072"/>
          </a:xfrm>
          <a:prstGeom prst="rect">
            <a:avLst/>
          </a:prstGeom>
          <a:noFill/>
          <a:ln>
            <a:noFill/>
          </a:ln>
        </p:spPr>
      </p:pic>
      <p:pic>
        <p:nvPicPr>
          <p:cNvPr id="271" name="Google Shape;271;p18"/>
          <p:cNvPicPr preferRelativeResize="0"/>
          <p:nvPr/>
        </p:nvPicPr>
        <p:blipFill>
          <a:blip r:embed="rId11">
            <a:alphaModFix/>
          </a:blip>
          <a:stretch>
            <a:fillRect/>
          </a:stretch>
        </p:blipFill>
        <p:spPr>
          <a:xfrm>
            <a:off x="8286807" y="1705139"/>
            <a:ext cx="576072" cy="576072"/>
          </a:xfrm>
          <a:prstGeom prst="rect">
            <a:avLst/>
          </a:prstGeom>
          <a:noFill/>
          <a:ln>
            <a:noFill/>
          </a:ln>
        </p:spPr>
      </p:pic>
      <p:pic>
        <p:nvPicPr>
          <p:cNvPr id="272" name="Google Shape;272;p18"/>
          <p:cNvPicPr preferRelativeResize="0"/>
          <p:nvPr/>
        </p:nvPicPr>
        <p:blipFill>
          <a:blip r:embed="rId12">
            <a:alphaModFix/>
          </a:blip>
          <a:stretch>
            <a:fillRect/>
          </a:stretch>
        </p:blipFill>
        <p:spPr>
          <a:xfrm>
            <a:off x="8286824" y="4136964"/>
            <a:ext cx="576072" cy="576072"/>
          </a:xfrm>
          <a:prstGeom prst="rect">
            <a:avLst/>
          </a:prstGeom>
          <a:noFill/>
          <a:ln>
            <a:noFill/>
          </a:ln>
        </p:spPr>
      </p:pic>
      <p:sp>
        <p:nvSpPr>
          <p:cNvPr id="273" name="Google Shape;273;p18"/>
          <p:cNvSpPr txBox="1"/>
          <p:nvPr/>
        </p:nvSpPr>
        <p:spPr>
          <a:xfrm>
            <a:off x="8135350" y="1273325"/>
            <a:ext cx="123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Google Sans"/>
                <a:ea typeface="Google Sans"/>
                <a:cs typeface="Google Sans"/>
                <a:sym typeface="Google Sans"/>
              </a:rPr>
              <a:t>Badges</a:t>
            </a:r>
            <a:endParaRPr b="1" sz="1500">
              <a:solidFill>
                <a:schemeClr val="dk2"/>
              </a:solidFill>
              <a:latin typeface="Google Sans"/>
              <a:ea typeface="Google Sans"/>
              <a:cs typeface="Google Sans"/>
              <a:sym typeface="Google Sans"/>
            </a:endParaRPr>
          </a:p>
        </p:txBody>
      </p:sp>
      <p:sp>
        <p:nvSpPr>
          <p:cNvPr id="274" name="Google Shape;274;p18"/>
          <p:cNvSpPr txBox="1"/>
          <p:nvPr>
            <p:ph type="title"/>
          </p:nvPr>
        </p:nvSpPr>
        <p:spPr>
          <a:xfrm>
            <a:off x="319800" y="191450"/>
            <a:ext cx="5778600" cy="11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 Programming Experience Track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19"/>
          <p:cNvPicPr preferRelativeResize="0"/>
          <p:nvPr/>
        </p:nvPicPr>
        <p:blipFill>
          <a:blip r:embed="rId3">
            <a:alphaModFix/>
          </a:blip>
          <a:stretch>
            <a:fillRect/>
          </a:stretch>
        </p:blipFill>
        <p:spPr>
          <a:xfrm>
            <a:off x="7326470" y="3635086"/>
            <a:ext cx="354330" cy="566928"/>
          </a:xfrm>
          <a:prstGeom prst="rect">
            <a:avLst/>
          </a:prstGeom>
          <a:noFill/>
          <a:ln>
            <a:noFill/>
          </a:ln>
        </p:spPr>
      </p:pic>
      <p:pic>
        <p:nvPicPr>
          <p:cNvPr id="280" name="Google Shape;280;p19"/>
          <p:cNvPicPr preferRelativeResize="0"/>
          <p:nvPr/>
        </p:nvPicPr>
        <p:blipFill>
          <a:blip r:embed="rId4">
            <a:alphaModFix/>
          </a:blip>
          <a:stretch>
            <a:fillRect/>
          </a:stretch>
        </p:blipFill>
        <p:spPr>
          <a:xfrm>
            <a:off x="7343810" y="1974949"/>
            <a:ext cx="319651" cy="566928"/>
          </a:xfrm>
          <a:prstGeom prst="rect">
            <a:avLst/>
          </a:prstGeom>
          <a:noFill/>
          <a:ln>
            <a:noFill/>
          </a:ln>
        </p:spPr>
      </p:pic>
      <p:pic>
        <p:nvPicPr>
          <p:cNvPr id="281" name="Google Shape;281;p19"/>
          <p:cNvPicPr preferRelativeResize="0"/>
          <p:nvPr/>
        </p:nvPicPr>
        <p:blipFill>
          <a:blip r:embed="rId5">
            <a:alphaModFix/>
          </a:blip>
          <a:stretch>
            <a:fillRect/>
          </a:stretch>
        </p:blipFill>
        <p:spPr>
          <a:xfrm>
            <a:off x="7342091" y="2796233"/>
            <a:ext cx="323088" cy="566928"/>
          </a:xfrm>
          <a:prstGeom prst="rect">
            <a:avLst/>
          </a:prstGeom>
          <a:noFill/>
          <a:ln>
            <a:noFill/>
          </a:ln>
        </p:spPr>
      </p:pic>
      <p:sp>
        <p:nvSpPr>
          <p:cNvPr id="282" name="Google Shape;282;p19"/>
          <p:cNvSpPr/>
          <p:nvPr/>
        </p:nvSpPr>
        <p:spPr>
          <a:xfrm>
            <a:off x="396100" y="2057263"/>
            <a:ext cx="402300" cy="4023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500">
                <a:solidFill>
                  <a:srgbClr val="FFFFFF"/>
                </a:solidFill>
              </a:rPr>
              <a:t>8</a:t>
            </a:r>
            <a:endParaRPr b="1" sz="1500">
              <a:solidFill>
                <a:srgbClr val="FFFFFF"/>
              </a:solidFill>
            </a:endParaRPr>
          </a:p>
        </p:txBody>
      </p:sp>
      <p:sp>
        <p:nvSpPr>
          <p:cNvPr id="283" name="Google Shape;283;p19"/>
          <p:cNvSpPr/>
          <p:nvPr/>
        </p:nvSpPr>
        <p:spPr>
          <a:xfrm>
            <a:off x="396100" y="2878547"/>
            <a:ext cx="402300" cy="4023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500">
                <a:solidFill>
                  <a:srgbClr val="FFFFFF"/>
                </a:solidFill>
              </a:rPr>
              <a:t>9</a:t>
            </a:r>
            <a:endParaRPr b="1" sz="1500"/>
          </a:p>
        </p:txBody>
      </p:sp>
      <p:sp>
        <p:nvSpPr>
          <p:cNvPr id="284" name="Google Shape;284;p19"/>
          <p:cNvSpPr/>
          <p:nvPr/>
        </p:nvSpPr>
        <p:spPr>
          <a:xfrm>
            <a:off x="396111" y="3717400"/>
            <a:ext cx="402300" cy="4023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500">
                <a:solidFill>
                  <a:srgbClr val="FFFFFF"/>
                </a:solidFill>
              </a:rPr>
              <a:t>10</a:t>
            </a:r>
            <a:endParaRPr b="1" sz="1500">
              <a:solidFill>
                <a:srgbClr val="FFFFFF"/>
              </a:solidFill>
            </a:endParaRPr>
          </a:p>
        </p:txBody>
      </p:sp>
      <p:sp>
        <p:nvSpPr>
          <p:cNvPr id="285" name="Google Shape;285;p19"/>
          <p:cNvSpPr txBox="1"/>
          <p:nvPr/>
        </p:nvSpPr>
        <p:spPr>
          <a:xfrm>
            <a:off x="319800" y="1194950"/>
            <a:ext cx="68067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chemeClr val="dk1"/>
                </a:solidFill>
                <a:latin typeface="Roboto"/>
                <a:ea typeface="Roboto"/>
                <a:cs typeface="Roboto"/>
                <a:sym typeface="Roboto"/>
              </a:rPr>
              <a:t>What will you learn?</a:t>
            </a:r>
            <a:endParaRPr sz="1800">
              <a:solidFill>
                <a:srgbClr val="3DDC84"/>
              </a:solidFill>
              <a:latin typeface="Roboto"/>
              <a:ea typeface="Roboto"/>
              <a:cs typeface="Roboto"/>
              <a:sym typeface="Roboto"/>
            </a:endParaRPr>
          </a:p>
        </p:txBody>
      </p:sp>
      <p:sp>
        <p:nvSpPr>
          <p:cNvPr id="286" name="Google Shape;286;p19"/>
          <p:cNvSpPr txBox="1"/>
          <p:nvPr/>
        </p:nvSpPr>
        <p:spPr>
          <a:xfrm>
            <a:off x="861675" y="1992913"/>
            <a:ext cx="15363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Connect to the internet</a:t>
            </a:r>
            <a:endParaRPr sz="1100">
              <a:solidFill>
                <a:schemeClr val="dk1"/>
              </a:solidFill>
              <a:latin typeface="Roboto"/>
              <a:ea typeface="Roboto"/>
              <a:cs typeface="Roboto"/>
              <a:sym typeface="Roboto"/>
            </a:endParaRPr>
          </a:p>
        </p:txBody>
      </p:sp>
      <p:sp>
        <p:nvSpPr>
          <p:cNvPr id="287" name="Google Shape;287;p19"/>
          <p:cNvSpPr txBox="1"/>
          <p:nvPr/>
        </p:nvSpPr>
        <p:spPr>
          <a:xfrm>
            <a:off x="6135131" y="2089063"/>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(2 hours)</a:t>
            </a:r>
            <a:endParaRPr b="1" sz="1000">
              <a:solidFill>
                <a:srgbClr val="666666"/>
              </a:solidFill>
              <a:latin typeface="Roboto"/>
              <a:ea typeface="Roboto"/>
              <a:cs typeface="Roboto"/>
              <a:sym typeface="Roboto"/>
            </a:endParaRPr>
          </a:p>
        </p:txBody>
      </p:sp>
      <p:sp>
        <p:nvSpPr>
          <p:cNvPr id="288" name="Google Shape;288;p19"/>
          <p:cNvSpPr txBox="1"/>
          <p:nvPr/>
        </p:nvSpPr>
        <p:spPr>
          <a:xfrm>
            <a:off x="2427700" y="1906363"/>
            <a:ext cx="3616200" cy="70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how to get data and images from the internet and display them in the app by developing a MarsRealEstate app.</a:t>
            </a:r>
            <a:endParaRPr sz="1100">
              <a:solidFill>
                <a:schemeClr val="dk1"/>
              </a:solidFill>
              <a:latin typeface="Roboto"/>
              <a:ea typeface="Roboto"/>
              <a:cs typeface="Roboto"/>
              <a:sym typeface="Roboto"/>
            </a:endParaRPr>
          </a:p>
        </p:txBody>
      </p:sp>
      <p:sp>
        <p:nvSpPr>
          <p:cNvPr id="289" name="Google Shape;289;p19"/>
          <p:cNvSpPr txBox="1"/>
          <p:nvPr/>
        </p:nvSpPr>
        <p:spPr>
          <a:xfrm>
            <a:off x="861675" y="2814197"/>
            <a:ext cx="15363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Repository and WorkManager</a:t>
            </a:r>
            <a:endParaRPr b="1" sz="1100">
              <a:solidFill>
                <a:schemeClr val="dk1"/>
              </a:solidFill>
              <a:latin typeface="Roboto"/>
              <a:ea typeface="Roboto"/>
              <a:cs typeface="Roboto"/>
              <a:sym typeface="Roboto"/>
            </a:endParaRPr>
          </a:p>
        </p:txBody>
      </p:sp>
      <p:sp>
        <p:nvSpPr>
          <p:cNvPr id="290" name="Google Shape;290;p19"/>
          <p:cNvSpPr txBox="1"/>
          <p:nvPr/>
        </p:nvSpPr>
        <p:spPr>
          <a:xfrm>
            <a:off x="2427700" y="2641097"/>
            <a:ext cx="375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Create a repository, add an offline cache, and schedule background tasks with WorkManager by completing an app called DevBytes, handling background processes with best practices.</a:t>
            </a:r>
            <a:endParaRPr sz="1100">
              <a:solidFill>
                <a:schemeClr val="dk1"/>
              </a:solidFill>
              <a:latin typeface="Roboto"/>
              <a:ea typeface="Roboto"/>
              <a:cs typeface="Roboto"/>
              <a:sym typeface="Roboto"/>
            </a:endParaRPr>
          </a:p>
        </p:txBody>
      </p:sp>
      <p:sp>
        <p:nvSpPr>
          <p:cNvPr id="291" name="Google Shape;291;p19"/>
          <p:cNvSpPr txBox="1"/>
          <p:nvPr/>
        </p:nvSpPr>
        <p:spPr>
          <a:xfrm>
            <a:off x="6135131" y="2910347"/>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(2 hours)</a:t>
            </a:r>
            <a:endParaRPr b="1" sz="1000">
              <a:solidFill>
                <a:srgbClr val="666666"/>
              </a:solidFill>
              <a:latin typeface="Roboto"/>
              <a:ea typeface="Roboto"/>
              <a:cs typeface="Roboto"/>
              <a:sym typeface="Roboto"/>
            </a:endParaRPr>
          </a:p>
        </p:txBody>
      </p:sp>
      <p:sp>
        <p:nvSpPr>
          <p:cNvPr id="292" name="Google Shape;292;p19"/>
          <p:cNvSpPr txBox="1"/>
          <p:nvPr/>
        </p:nvSpPr>
        <p:spPr>
          <a:xfrm>
            <a:off x="861675" y="3739600"/>
            <a:ext cx="15363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Design for everyone</a:t>
            </a:r>
            <a:endParaRPr b="1" sz="1100">
              <a:solidFill>
                <a:schemeClr val="dk1"/>
              </a:solidFill>
              <a:latin typeface="Roboto"/>
              <a:ea typeface="Roboto"/>
              <a:cs typeface="Roboto"/>
              <a:sym typeface="Roboto"/>
            </a:endParaRPr>
          </a:p>
        </p:txBody>
      </p:sp>
      <p:sp>
        <p:nvSpPr>
          <p:cNvPr id="293" name="Google Shape;293;p19"/>
          <p:cNvSpPr txBox="1"/>
          <p:nvPr/>
        </p:nvSpPr>
        <p:spPr>
          <a:xfrm>
            <a:off x="2427700" y="3556150"/>
            <a:ext cx="3707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the basics of Android's styling system, how to apply Material Design principles to the UI of your app, and how to make your app more accessible for all users by creating a Google Developer Groups Finder app.</a:t>
            </a:r>
            <a:endParaRPr sz="1100">
              <a:solidFill>
                <a:schemeClr val="dk1"/>
              </a:solidFill>
              <a:latin typeface="Roboto"/>
              <a:ea typeface="Roboto"/>
              <a:cs typeface="Roboto"/>
              <a:sym typeface="Roboto"/>
            </a:endParaRPr>
          </a:p>
        </p:txBody>
      </p:sp>
      <p:sp>
        <p:nvSpPr>
          <p:cNvPr id="294" name="Google Shape;294;p19"/>
          <p:cNvSpPr txBox="1"/>
          <p:nvPr/>
        </p:nvSpPr>
        <p:spPr>
          <a:xfrm>
            <a:off x="6135131" y="3749200"/>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(2 hours)</a:t>
            </a:r>
            <a:endParaRPr b="1" sz="1000">
              <a:solidFill>
                <a:srgbClr val="666666"/>
              </a:solidFill>
              <a:latin typeface="Roboto"/>
              <a:ea typeface="Roboto"/>
              <a:cs typeface="Roboto"/>
              <a:sym typeface="Roboto"/>
            </a:endParaRPr>
          </a:p>
        </p:txBody>
      </p:sp>
      <p:sp>
        <p:nvSpPr>
          <p:cNvPr id="295" name="Google Shape;295;p19"/>
          <p:cNvSpPr txBox="1"/>
          <p:nvPr/>
        </p:nvSpPr>
        <p:spPr>
          <a:xfrm>
            <a:off x="5068125" y="513600"/>
            <a:ext cx="1698900"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br>
              <a:rPr lang="en" sz="900">
                <a:solidFill>
                  <a:schemeClr val="dk1"/>
                </a:solidFill>
                <a:latin typeface="Roboto"/>
                <a:ea typeface="Roboto"/>
                <a:cs typeface="Roboto"/>
                <a:sym typeface="Roboto"/>
              </a:rPr>
            </a:br>
            <a:endParaRPr sz="900">
              <a:solidFill>
                <a:schemeClr val="dk1"/>
              </a:solidFill>
              <a:latin typeface="Roboto"/>
              <a:ea typeface="Roboto"/>
              <a:cs typeface="Roboto"/>
              <a:sym typeface="Roboto"/>
            </a:endParaRPr>
          </a:p>
        </p:txBody>
      </p:sp>
      <p:sp>
        <p:nvSpPr>
          <p:cNvPr id="296" name="Google Shape;296;p19"/>
          <p:cNvSpPr txBox="1"/>
          <p:nvPr/>
        </p:nvSpPr>
        <p:spPr>
          <a:xfrm>
            <a:off x="6801375" y="513600"/>
            <a:ext cx="2235300" cy="31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900">
              <a:solidFill>
                <a:schemeClr val="dk1"/>
              </a:solidFill>
              <a:latin typeface="Roboto"/>
              <a:ea typeface="Roboto"/>
              <a:cs typeface="Roboto"/>
              <a:sym typeface="Roboto"/>
            </a:endParaRPr>
          </a:p>
        </p:txBody>
      </p:sp>
      <p:sp>
        <p:nvSpPr>
          <p:cNvPr id="297" name="Google Shape;297;p19"/>
          <p:cNvSpPr txBox="1"/>
          <p:nvPr/>
        </p:nvSpPr>
        <p:spPr>
          <a:xfrm>
            <a:off x="5526125" y="121250"/>
            <a:ext cx="1674900"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br>
              <a:rPr lang="en" sz="900">
                <a:solidFill>
                  <a:schemeClr val="dk1"/>
                </a:solidFill>
                <a:latin typeface="Roboto"/>
                <a:ea typeface="Roboto"/>
                <a:cs typeface="Roboto"/>
                <a:sym typeface="Roboto"/>
              </a:rPr>
            </a:br>
            <a:endParaRPr sz="900">
              <a:solidFill>
                <a:schemeClr val="dk1"/>
              </a:solidFill>
              <a:latin typeface="Roboto"/>
              <a:ea typeface="Roboto"/>
              <a:cs typeface="Roboto"/>
              <a:sym typeface="Roboto"/>
            </a:endParaRPr>
          </a:p>
        </p:txBody>
      </p:sp>
      <p:sp>
        <p:nvSpPr>
          <p:cNvPr id="298" name="Google Shape;298;p19"/>
          <p:cNvSpPr txBox="1"/>
          <p:nvPr/>
        </p:nvSpPr>
        <p:spPr>
          <a:xfrm>
            <a:off x="7201025" y="121250"/>
            <a:ext cx="2030100"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br>
              <a:rPr lang="en" sz="900">
                <a:solidFill>
                  <a:schemeClr val="dk1"/>
                </a:solidFill>
                <a:latin typeface="Roboto"/>
                <a:ea typeface="Roboto"/>
                <a:cs typeface="Roboto"/>
                <a:sym typeface="Roboto"/>
              </a:rPr>
            </a:br>
            <a:endParaRPr sz="900">
              <a:solidFill>
                <a:schemeClr val="dk1"/>
              </a:solidFill>
              <a:latin typeface="Roboto"/>
              <a:ea typeface="Roboto"/>
              <a:cs typeface="Roboto"/>
              <a:sym typeface="Roboto"/>
            </a:endParaRPr>
          </a:p>
        </p:txBody>
      </p:sp>
      <p:sp>
        <p:nvSpPr>
          <p:cNvPr id="299" name="Google Shape;299;p19"/>
          <p:cNvSpPr txBox="1"/>
          <p:nvPr/>
        </p:nvSpPr>
        <p:spPr>
          <a:xfrm>
            <a:off x="7007250" y="42300"/>
            <a:ext cx="2083200" cy="31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900">
              <a:solidFill>
                <a:schemeClr val="dk1"/>
              </a:solidFill>
              <a:latin typeface="Roboto"/>
              <a:ea typeface="Roboto"/>
              <a:cs typeface="Roboto"/>
              <a:sym typeface="Roboto"/>
            </a:endParaRPr>
          </a:p>
        </p:txBody>
      </p:sp>
      <p:sp>
        <p:nvSpPr>
          <p:cNvPr id="300" name="Google Shape;300;p19"/>
          <p:cNvSpPr/>
          <p:nvPr/>
        </p:nvSpPr>
        <p:spPr>
          <a:xfrm>
            <a:off x="8045000" y="-26175"/>
            <a:ext cx="1122900" cy="52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19"/>
          <p:cNvPicPr preferRelativeResize="0"/>
          <p:nvPr/>
        </p:nvPicPr>
        <p:blipFill rotWithShape="1">
          <a:blip r:embed="rId6">
            <a:alphaModFix/>
          </a:blip>
          <a:srcRect b="42001" l="26511" r="40781" t="42000"/>
          <a:stretch/>
        </p:blipFill>
        <p:spPr>
          <a:xfrm>
            <a:off x="8135451" y="4807623"/>
            <a:ext cx="626947" cy="172498"/>
          </a:xfrm>
          <a:prstGeom prst="rect">
            <a:avLst/>
          </a:prstGeom>
          <a:noFill/>
          <a:ln>
            <a:noFill/>
          </a:ln>
        </p:spPr>
      </p:pic>
      <p:pic>
        <p:nvPicPr>
          <p:cNvPr id="302" name="Google Shape;302;p19"/>
          <p:cNvPicPr preferRelativeResize="0"/>
          <p:nvPr/>
        </p:nvPicPr>
        <p:blipFill>
          <a:blip r:embed="rId7">
            <a:alphaModFix/>
          </a:blip>
          <a:stretch>
            <a:fillRect/>
          </a:stretch>
        </p:blipFill>
        <p:spPr>
          <a:xfrm>
            <a:off x="8313303" y="3630514"/>
            <a:ext cx="576072" cy="576072"/>
          </a:xfrm>
          <a:prstGeom prst="rect">
            <a:avLst/>
          </a:prstGeom>
          <a:noFill/>
          <a:ln>
            <a:noFill/>
          </a:ln>
        </p:spPr>
      </p:pic>
      <p:pic>
        <p:nvPicPr>
          <p:cNvPr id="303" name="Google Shape;303;p19"/>
          <p:cNvPicPr preferRelativeResize="0"/>
          <p:nvPr/>
        </p:nvPicPr>
        <p:blipFill>
          <a:blip r:embed="rId8">
            <a:alphaModFix/>
          </a:blip>
          <a:stretch>
            <a:fillRect/>
          </a:stretch>
        </p:blipFill>
        <p:spPr>
          <a:xfrm>
            <a:off x="8313305" y="2791664"/>
            <a:ext cx="576072" cy="576072"/>
          </a:xfrm>
          <a:prstGeom prst="rect">
            <a:avLst/>
          </a:prstGeom>
          <a:noFill/>
          <a:ln>
            <a:noFill/>
          </a:ln>
        </p:spPr>
      </p:pic>
      <p:pic>
        <p:nvPicPr>
          <p:cNvPr id="304" name="Google Shape;304;p19"/>
          <p:cNvPicPr preferRelativeResize="0"/>
          <p:nvPr/>
        </p:nvPicPr>
        <p:blipFill>
          <a:blip r:embed="rId9">
            <a:alphaModFix/>
          </a:blip>
          <a:stretch>
            <a:fillRect/>
          </a:stretch>
        </p:blipFill>
        <p:spPr>
          <a:xfrm>
            <a:off x="8313296" y="1970389"/>
            <a:ext cx="576072" cy="576072"/>
          </a:xfrm>
          <a:prstGeom prst="rect">
            <a:avLst/>
          </a:prstGeom>
          <a:noFill/>
          <a:ln>
            <a:noFill/>
          </a:ln>
        </p:spPr>
      </p:pic>
      <p:sp>
        <p:nvSpPr>
          <p:cNvPr id="305" name="Google Shape;305;p19"/>
          <p:cNvSpPr txBox="1"/>
          <p:nvPr>
            <p:ph type="title"/>
          </p:nvPr>
        </p:nvSpPr>
        <p:spPr>
          <a:xfrm>
            <a:off x="319800" y="191450"/>
            <a:ext cx="5778600" cy="11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 Programming Experience Track</a:t>
            </a:r>
            <a:endParaRPr/>
          </a:p>
        </p:txBody>
      </p:sp>
      <p:sp>
        <p:nvSpPr>
          <p:cNvPr id="306" name="Google Shape;306;p19"/>
          <p:cNvSpPr txBox="1"/>
          <p:nvPr/>
        </p:nvSpPr>
        <p:spPr>
          <a:xfrm>
            <a:off x="8135350" y="1273325"/>
            <a:ext cx="123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Google Sans"/>
                <a:ea typeface="Google Sans"/>
                <a:cs typeface="Google Sans"/>
                <a:sym typeface="Google Sans"/>
              </a:rPr>
              <a:t>Badges</a:t>
            </a:r>
            <a:endParaRPr b="1" sz="1500">
              <a:solidFill>
                <a:schemeClr val="dk2"/>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0"/>
          <p:cNvSpPr txBox="1"/>
          <p:nvPr>
            <p:ph idx="2" type="title"/>
          </p:nvPr>
        </p:nvSpPr>
        <p:spPr>
          <a:xfrm>
            <a:off x="300500" y="486125"/>
            <a:ext cx="7696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I decide on a track, what should I do next?</a:t>
            </a:r>
            <a:endParaRPr/>
          </a:p>
        </p:txBody>
      </p:sp>
      <p:sp>
        <p:nvSpPr>
          <p:cNvPr id="312" name="Google Shape;312;p20"/>
          <p:cNvSpPr txBox="1"/>
          <p:nvPr/>
        </p:nvSpPr>
        <p:spPr>
          <a:xfrm>
            <a:off x="93872" y="1665254"/>
            <a:ext cx="2241900" cy="105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Choose how far in the course curriculum you want to go*</a:t>
            </a:r>
            <a:r>
              <a:rPr lang="en" sz="1100">
                <a:solidFill>
                  <a:schemeClr val="dk1"/>
                </a:solidFill>
                <a:latin typeface="Roboto"/>
                <a:ea typeface="Roboto"/>
                <a:cs typeface="Roboto"/>
                <a:sym typeface="Roboto"/>
              </a:rPr>
              <a:t>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(e.g., just the first few pathways or all pathways that are available?)</a:t>
            </a:r>
            <a:endParaRPr sz="1100">
              <a:solidFill>
                <a:schemeClr val="dk1"/>
              </a:solidFill>
              <a:latin typeface="Roboto"/>
              <a:ea typeface="Roboto"/>
              <a:cs typeface="Roboto"/>
              <a:sym typeface="Roboto"/>
            </a:endParaRPr>
          </a:p>
        </p:txBody>
      </p:sp>
      <p:sp>
        <p:nvSpPr>
          <p:cNvPr id="313" name="Google Shape;313;p20"/>
          <p:cNvSpPr txBox="1"/>
          <p:nvPr/>
        </p:nvSpPr>
        <p:spPr>
          <a:xfrm>
            <a:off x="2370725" y="1665250"/>
            <a:ext cx="1822800" cy="70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Look at the pathways you’ll be covering and the time estimates for each</a:t>
            </a:r>
            <a:endParaRPr sz="1100">
              <a:solidFill>
                <a:schemeClr val="dk1"/>
              </a:solidFill>
              <a:latin typeface="Roboto"/>
              <a:ea typeface="Roboto"/>
              <a:cs typeface="Roboto"/>
              <a:sym typeface="Roboto"/>
            </a:endParaRPr>
          </a:p>
        </p:txBody>
      </p:sp>
      <p:sp>
        <p:nvSpPr>
          <p:cNvPr id="314" name="Google Shape;314;p20"/>
          <p:cNvSpPr txBox="1"/>
          <p:nvPr/>
        </p:nvSpPr>
        <p:spPr>
          <a:xfrm>
            <a:off x="4362475" y="1665250"/>
            <a:ext cx="2624100" cy="12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Roboto"/>
                <a:ea typeface="Roboto"/>
                <a:cs typeface="Roboto"/>
                <a:sym typeface="Roboto"/>
              </a:rPr>
              <a:t>Decide how many Android Study Jam sessions you will hold</a:t>
            </a:r>
            <a:endParaRPr b="1" sz="11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(You can cover more than 1 pathway in a session, if your sessions are longer)</a:t>
            </a:r>
            <a:endParaRPr sz="11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b="1" sz="1100">
              <a:solidFill>
                <a:schemeClr val="dk1"/>
              </a:solidFill>
              <a:latin typeface="Roboto"/>
              <a:ea typeface="Roboto"/>
              <a:cs typeface="Roboto"/>
              <a:sym typeface="Roboto"/>
            </a:endParaRPr>
          </a:p>
          <a:p>
            <a:pPr indent="0" lvl="0" marL="0" rtl="0" algn="ctr">
              <a:spcBef>
                <a:spcPts val="0"/>
              </a:spcBef>
              <a:spcAft>
                <a:spcPts val="0"/>
              </a:spcAft>
              <a:buNone/>
            </a:pPr>
            <a:r>
              <a:t/>
            </a:r>
            <a:endParaRPr b="1" sz="1100">
              <a:solidFill>
                <a:schemeClr val="dk1"/>
              </a:solidFill>
              <a:latin typeface="Roboto"/>
              <a:ea typeface="Roboto"/>
              <a:cs typeface="Roboto"/>
              <a:sym typeface="Roboto"/>
            </a:endParaRPr>
          </a:p>
        </p:txBody>
      </p:sp>
      <p:sp>
        <p:nvSpPr>
          <p:cNvPr id="315" name="Google Shape;315;p20"/>
          <p:cNvSpPr txBox="1"/>
          <p:nvPr/>
        </p:nvSpPr>
        <p:spPr>
          <a:xfrm>
            <a:off x="7091622" y="1665254"/>
            <a:ext cx="16395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Select dates and times for these sessions</a:t>
            </a:r>
            <a:endParaRPr b="1" sz="1100">
              <a:solidFill>
                <a:schemeClr val="dk1"/>
              </a:solidFill>
              <a:latin typeface="Roboto"/>
              <a:ea typeface="Roboto"/>
              <a:cs typeface="Roboto"/>
              <a:sym typeface="Roboto"/>
            </a:endParaRPr>
          </a:p>
        </p:txBody>
      </p:sp>
      <p:cxnSp>
        <p:nvCxnSpPr>
          <p:cNvPr id="316" name="Google Shape;316;p20"/>
          <p:cNvCxnSpPr>
            <a:stCxn id="317" idx="2"/>
            <a:endCxn id="318" idx="6"/>
          </p:cNvCxnSpPr>
          <p:nvPr/>
        </p:nvCxnSpPr>
        <p:spPr>
          <a:xfrm>
            <a:off x="395112" y="2915817"/>
            <a:ext cx="1639500" cy="0"/>
          </a:xfrm>
          <a:prstGeom prst="straightConnector1">
            <a:avLst/>
          </a:prstGeom>
          <a:noFill/>
          <a:ln cap="flat" cmpd="sng" w="28575">
            <a:solidFill>
              <a:srgbClr val="9E9E9E"/>
            </a:solidFill>
            <a:prstDash val="solid"/>
            <a:round/>
            <a:headEnd len="med" w="med" type="none"/>
            <a:tailEnd len="med" w="med" type="none"/>
          </a:ln>
        </p:spPr>
      </p:cxnSp>
      <p:sp>
        <p:nvSpPr>
          <p:cNvPr id="317" name="Google Shape;317;p20"/>
          <p:cNvSpPr/>
          <p:nvPr/>
        </p:nvSpPr>
        <p:spPr>
          <a:xfrm>
            <a:off x="395112" y="2796867"/>
            <a:ext cx="237900" cy="237900"/>
          </a:xfrm>
          <a:prstGeom prst="ellipse">
            <a:avLst/>
          </a:prstGeom>
          <a:solidFill>
            <a:srgbClr val="9E9E9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FFFFFF"/>
                </a:solidFill>
              </a:rPr>
              <a:t>1</a:t>
            </a:r>
            <a:endParaRPr b="1" sz="1000">
              <a:solidFill>
                <a:srgbClr val="FFFFFF"/>
              </a:solidFill>
            </a:endParaRPr>
          </a:p>
        </p:txBody>
      </p:sp>
      <p:sp>
        <p:nvSpPr>
          <p:cNvPr id="319" name="Google Shape;319;p20"/>
          <p:cNvSpPr/>
          <p:nvPr/>
        </p:nvSpPr>
        <p:spPr>
          <a:xfrm>
            <a:off x="862288" y="2796867"/>
            <a:ext cx="237900" cy="237900"/>
          </a:xfrm>
          <a:prstGeom prst="ellipse">
            <a:avLst/>
          </a:prstGeom>
          <a:solidFill>
            <a:srgbClr val="9E9E9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FFFFFF"/>
                </a:solidFill>
              </a:rPr>
              <a:t>2</a:t>
            </a:r>
            <a:endParaRPr b="1" sz="1000">
              <a:solidFill>
                <a:srgbClr val="FFFFFF"/>
              </a:solidFill>
            </a:endParaRPr>
          </a:p>
        </p:txBody>
      </p:sp>
      <p:sp>
        <p:nvSpPr>
          <p:cNvPr id="320" name="Google Shape;320;p20"/>
          <p:cNvSpPr/>
          <p:nvPr/>
        </p:nvSpPr>
        <p:spPr>
          <a:xfrm>
            <a:off x="1329464" y="2796867"/>
            <a:ext cx="237900" cy="237900"/>
          </a:xfrm>
          <a:prstGeom prst="ellipse">
            <a:avLst/>
          </a:prstGeom>
          <a:solidFill>
            <a:srgbClr val="9E9E9E"/>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a:t>
            </a:r>
            <a:endParaRPr b="1" sz="1000"/>
          </a:p>
        </p:txBody>
      </p:sp>
      <p:sp>
        <p:nvSpPr>
          <p:cNvPr id="318" name="Google Shape;318;p20"/>
          <p:cNvSpPr/>
          <p:nvPr/>
        </p:nvSpPr>
        <p:spPr>
          <a:xfrm>
            <a:off x="1796640" y="2796867"/>
            <a:ext cx="237900" cy="237900"/>
          </a:xfrm>
          <a:prstGeom prst="ellipse">
            <a:avLst/>
          </a:prstGeom>
          <a:solidFill>
            <a:srgbClr val="9E9E9E"/>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n</a:t>
            </a:r>
            <a:endParaRPr b="1" sz="1000"/>
          </a:p>
        </p:txBody>
      </p:sp>
      <p:sp>
        <p:nvSpPr>
          <p:cNvPr id="321" name="Google Shape;321;p20"/>
          <p:cNvSpPr/>
          <p:nvPr/>
        </p:nvSpPr>
        <p:spPr>
          <a:xfrm>
            <a:off x="2691012" y="2796867"/>
            <a:ext cx="237900" cy="237900"/>
          </a:xfrm>
          <a:prstGeom prst="ellipse">
            <a:avLst/>
          </a:prstGeom>
          <a:solidFill>
            <a:srgbClr val="9E9E9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FFFFFF"/>
                </a:solidFill>
              </a:rPr>
              <a:t>1</a:t>
            </a:r>
            <a:endParaRPr b="1" sz="1000">
              <a:solidFill>
                <a:srgbClr val="FFFFFF"/>
              </a:solidFill>
            </a:endParaRPr>
          </a:p>
        </p:txBody>
      </p:sp>
      <p:sp>
        <p:nvSpPr>
          <p:cNvPr id="322" name="Google Shape;322;p20"/>
          <p:cNvSpPr/>
          <p:nvPr/>
        </p:nvSpPr>
        <p:spPr>
          <a:xfrm>
            <a:off x="3158188" y="2796867"/>
            <a:ext cx="237900" cy="237900"/>
          </a:xfrm>
          <a:prstGeom prst="ellipse">
            <a:avLst/>
          </a:prstGeom>
          <a:solidFill>
            <a:srgbClr val="9E9E9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FFFFFF"/>
                </a:solidFill>
              </a:rPr>
              <a:t>2</a:t>
            </a:r>
            <a:endParaRPr b="1" sz="1000">
              <a:solidFill>
                <a:srgbClr val="FFFFFF"/>
              </a:solidFill>
            </a:endParaRPr>
          </a:p>
        </p:txBody>
      </p:sp>
      <p:sp>
        <p:nvSpPr>
          <p:cNvPr id="323" name="Google Shape;323;p20"/>
          <p:cNvSpPr/>
          <p:nvPr/>
        </p:nvSpPr>
        <p:spPr>
          <a:xfrm>
            <a:off x="3625364" y="2796867"/>
            <a:ext cx="237900" cy="237900"/>
          </a:xfrm>
          <a:prstGeom prst="ellipse">
            <a:avLst/>
          </a:prstGeom>
          <a:solidFill>
            <a:srgbClr val="9E9E9E"/>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3</a:t>
            </a:r>
            <a:endParaRPr b="1" sz="1000"/>
          </a:p>
        </p:txBody>
      </p:sp>
      <p:sp>
        <p:nvSpPr>
          <p:cNvPr id="324" name="Google Shape;324;p20"/>
          <p:cNvSpPr txBox="1"/>
          <p:nvPr/>
        </p:nvSpPr>
        <p:spPr>
          <a:xfrm>
            <a:off x="2517843" y="2985814"/>
            <a:ext cx="593400" cy="29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666666"/>
                </a:solidFill>
                <a:latin typeface="Roboto"/>
                <a:ea typeface="Roboto"/>
                <a:cs typeface="Roboto"/>
                <a:sym typeface="Roboto"/>
              </a:rPr>
              <a:t>(2 hours)</a:t>
            </a:r>
            <a:endParaRPr b="1" sz="700">
              <a:solidFill>
                <a:srgbClr val="666666"/>
              </a:solidFill>
              <a:latin typeface="Roboto"/>
              <a:ea typeface="Roboto"/>
              <a:cs typeface="Roboto"/>
              <a:sym typeface="Roboto"/>
            </a:endParaRPr>
          </a:p>
        </p:txBody>
      </p:sp>
      <p:sp>
        <p:nvSpPr>
          <p:cNvPr id="325" name="Google Shape;325;p20"/>
          <p:cNvSpPr txBox="1"/>
          <p:nvPr/>
        </p:nvSpPr>
        <p:spPr>
          <a:xfrm>
            <a:off x="2990866" y="2985814"/>
            <a:ext cx="593400" cy="29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666666"/>
                </a:solidFill>
                <a:latin typeface="Roboto"/>
                <a:ea typeface="Roboto"/>
                <a:cs typeface="Roboto"/>
                <a:sym typeface="Roboto"/>
              </a:rPr>
              <a:t>(1 hours)</a:t>
            </a:r>
            <a:endParaRPr b="1" sz="700">
              <a:solidFill>
                <a:srgbClr val="666666"/>
              </a:solidFill>
              <a:latin typeface="Roboto"/>
              <a:ea typeface="Roboto"/>
              <a:cs typeface="Roboto"/>
              <a:sym typeface="Roboto"/>
            </a:endParaRPr>
          </a:p>
        </p:txBody>
      </p:sp>
      <p:sp>
        <p:nvSpPr>
          <p:cNvPr id="326" name="Google Shape;326;p20"/>
          <p:cNvSpPr txBox="1"/>
          <p:nvPr/>
        </p:nvSpPr>
        <p:spPr>
          <a:xfrm>
            <a:off x="3447616" y="2985814"/>
            <a:ext cx="593400" cy="29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666666"/>
                </a:solidFill>
                <a:latin typeface="Roboto"/>
                <a:ea typeface="Roboto"/>
                <a:cs typeface="Roboto"/>
                <a:sym typeface="Roboto"/>
              </a:rPr>
              <a:t>(3 hours)</a:t>
            </a:r>
            <a:endParaRPr b="1" sz="700">
              <a:solidFill>
                <a:srgbClr val="666666"/>
              </a:solidFill>
              <a:latin typeface="Roboto"/>
              <a:ea typeface="Roboto"/>
              <a:cs typeface="Roboto"/>
              <a:sym typeface="Roboto"/>
            </a:endParaRPr>
          </a:p>
        </p:txBody>
      </p:sp>
      <p:sp>
        <p:nvSpPr>
          <p:cNvPr id="327" name="Google Shape;327;p20"/>
          <p:cNvSpPr/>
          <p:nvPr/>
        </p:nvSpPr>
        <p:spPr>
          <a:xfrm>
            <a:off x="4801938" y="2798103"/>
            <a:ext cx="237900" cy="237900"/>
          </a:xfrm>
          <a:prstGeom prst="ellipse">
            <a:avLst/>
          </a:prstGeom>
          <a:solidFill>
            <a:srgbClr val="9E9E9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FFFFFF"/>
                </a:solidFill>
              </a:rPr>
              <a:t>1</a:t>
            </a:r>
            <a:endParaRPr b="1" sz="1000">
              <a:solidFill>
                <a:srgbClr val="FFFFFF"/>
              </a:solidFill>
            </a:endParaRPr>
          </a:p>
        </p:txBody>
      </p:sp>
      <p:sp>
        <p:nvSpPr>
          <p:cNvPr id="328" name="Google Shape;328;p20"/>
          <p:cNvSpPr/>
          <p:nvPr/>
        </p:nvSpPr>
        <p:spPr>
          <a:xfrm>
            <a:off x="5269114" y="2798103"/>
            <a:ext cx="237900" cy="237900"/>
          </a:xfrm>
          <a:prstGeom prst="ellipse">
            <a:avLst/>
          </a:prstGeom>
          <a:solidFill>
            <a:srgbClr val="9E9E9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FFFFFF"/>
                </a:solidFill>
              </a:rPr>
              <a:t>2</a:t>
            </a:r>
            <a:endParaRPr b="1" sz="1000">
              <a:solidFill>
                <a:srgbClr val="FFFFFF"/>
              </a:solidFill>
            </a:endParaRPr>
          </a:p>
        </p:txBody>
      </p:sp>
      <p:sp>
        <p:nvSpPr>
          <p:cNvPr id="329" name="Google Shape;329;p20"/>
          <p:cNvSpPr/>
          <p:nvPr/>
        </p:nvSpPr>
        <p:spPr>
          <a:xfrm>
            <a:off x="6187404" y="2798103"/>
            <a:ext cx="237900" cy="237900"/>
          </a:xfrm>
          <a:prstGeom prst="ellipse">
            <a:avLst/>
          </a:prstGeom>
          <a:solidFill>
            <a:srgbClr val="9E9E9E"/>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3</a:t>
            </a:r>
            <a:endParaRPr b="1" sz="1000"/>
          </a:p>
        </p:txBody>
      </p:sp>
      <p:sp>
        <p:nvSpPr>
          <p:cNvPr id="330" name="Google Shape;330;p20"/>
          <p:cNvSpPr txBox="1"/>
          <p:nvPr/>
        </p:nvSpPr>
        <p:spPr>
          <a:xfrm>
            <a:off x="4622925" y="2987050"/>
            <a:ext cx="593400" cy="29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666666"/>
                </a:solidFill>
                <a:latin typeface="Roboto"/>
                <a:ea typeface="Roboto"/>
                <a:cs typeface="Roboto"/>
                <a:sym typeface="Roboto"/>
              </a:rPr>
              <a:t>(2 hours)</a:t>
            </a:r>
            <a:endParaRPr b="1" sz="700">
              <a:solidFill>
                <a:srgbClr val="666666"/>
              </a:solidFill>
              <a:latin typeface="Roboto"/>
              <a:ea typeface="Roboto"/>
              <a:cs typeface="Roboto"/>
              <a:sym typeface="Roboto"/>
            </a:endParaRPr>
          </a:p>
        </p:txBody>
      </p:sp>
      <p:sp>
        <p:nvSpPr>
          <p:cNvPr id="331" name="Google Shape;331;p20"/>
          <p:cNvSpPr txBox="1"/>
          <p:nvPr/>
        </p:nvSpPr>
        <p:spPr>
          <a:xfrm>
            <a:off x="5101792" y="2987050"/>
            <a:ext cx="593400" cy="29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666666"/>
                </a:solidFill>
                <a:latin typeface="Roboto"/>
                <a:ea typeface="Roboto"/>
                <a:cs typeface="Roboto"/>
                <a:sym typeface="Roboto"/>
              </a:rPr>
              <a:t>(1 hours)</a:t>
            </a:r>
            <a:endParaRPr b="1" sz="700">
              <a:solidFill>
                <a:srgbClr val="666666"/>
              </a:solidFill>
              <a:latin typeface="Roboto"/>
              <a:ea typeface="Roboto"/>
              <a:cs typeface="Roboto"/>
              <a:sym typeface="Roboto"/>
            </a:endParaRPr>
          </a:p>
        </p:txBody>
      </p:sp>
      <p:sp>
        <p:nvSpPr>
          <p:cNvPr id="332" name="Google Shape;332;p20"/>
          <p:cNvSpPr txBox="1"/>
          <p:nvPr/>
        </p:nvSpPr>
        <p:spPr>
          <a:xfrm>
            <a:off x="6009655" y="2987050"/>
            <a:ext cx="593400" cy="29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666666"/>
                </a:solidFill>
                <a:latin typeface="Roboto"/>
                <a:ea typeface="Roboto"/>
                <a:cs typeface="Roboto"/>
                <a:sym typeface="Roboto"/>
              </a:rPr>
              <a:t>(3 hours)</a:t>
            </a:r>
            <a:endParaRPr b="1" sz="700">
              <a:solidFill>
                <a:srgbClr val="666666"/>
              </a:solidFill>
              <a:latin typeface="Roboto"/>
              <a:ea typeface="Roboto"/>
              <a:cs typeface="Roboto"/>
              <a:sym typeface="Roboto"/>
            </a:endParaRPr>
          </a:p>
        </p:txBody>
      </p:sp>
      <p:cxnSp>
        <p:nvCxnSpPr>
          <p:cNvPr id="333" name="Google Shape;333;p20"/>
          <p:cNvCxnSpPr/>
          <p:nvPr/>
        </p:nvCxnSpPr>
        <p:spPr>
          <a:xfrm>
            <a:off x="5893965" y="2711700"/>
            <a:ext cx="0" cy="596100"/>
          </a:xfrm>
          <a:prstGeom prst="straightConnector1">
            <a:avLst/>
          </a:prstGeom>
          <a:noFill/>
          <a:ln cap="flat" cmpd="sng" w="9525">
            <a:solidFill>
              <a:schemeClr val="dk2"/>
            </a:solidFill>
            <a:prstDash val="dash"/>
            <a:round/>
            <a:headEnd len="med" w="med" type="none"/>
            <a:tailEnd len="med" w="med" type="none"/>
          </a:ln>
        </p:spPr>
      </p:cxnSp>
      <p:sp>
        <p:nvSpPr>
          <p:cNvPr id="334" name="Google Shape;334;p20"/>
          <p:cNvSpPr/>
          <p:nvPr/>
        </p:nvSpPr>
        <p:spPr>
          <a:xfrm>
            <a:off x="7133848" y="2791268"/>
            <a:ext cx="237900" cy="237900"/>
          </a:xfrm>
          <a:prstGeom prst="ellipse">
            <a:avLst/>
          </a:prstGeom>
          <a:solidFill>
            <a:srgbClr val="9E9E9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FFFFFF"/>
                </a:solidFill>
              </a:rPr>
              <a:t>1</a:t>
            </a:r>
            <a:endParaRPr b="1" sz="1000">
              <a:solidFill>
                <a:srgbClr val="FFFFFF"/>
              </a:solidFill>
            </a:endParaRPr>
          </a:p>
        </p:txBody>
      </p:sp>
      <p:sp>
        <p:nvSpPr>
          <p:cNvPr id="335" name="Google Shape;335;p20"/>
          <p:cNvSpPr/>
          <p:nvPr/>
        </p:nvSpPr>
        <p:spPr>
          <a:xfrm>
            <a:off x="7601024" y="2791268"/>
            <a:ext cx="237900" cy="237900"/>
          </a:xfrm>
          <a:prstGeom prst="ellipse">
            <a:avLst/>
          </a:prstGeom>
          <a:solidFill>
            <a:srgbClr val="9E9E9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FFFFFF"/>
                </a:solidFill>
              </a:rPr>
              <a:t>2</a:t>
            </a:r>
            <a:endParaRPr b="1" sz="1000">
              <a:solidFill>
                <a:srgbClr val="FFFFFF"/>
              </a:solidFill>
            </a:endParaRPr>
          </a:p>
        </p:txBody>
      </p:sp>
      <p:sp>
        <p:nvSpPr>
          <p:cNvPr id="336" name="Google Shape;336;p20"/>
          <p:cNvSpPr/>
          <p:nvPr/>
        </p:nvSpPr>
        <p:spPr>
          <a:xfrm>
            <a:off x="8366914" y="2791268"/>
            <a:ext cx="237900" cy="237900"/>
          </a:xfrm>
          <a:prstGeom prst="ellipse">
            <a:avLst/>
          </a:prstGeom>
          <a:solidFill>
            <a:srgbClr val="9E9E9E"/>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FFFFF"/>
                </a:solidFill>
              </a:rPr>
              <a:t>3</a:t>
            </a:r>
            <a:endParaRPr b="1" sz="1000"/>
          </a:p>
        </p:txBody>
      </p:sp>
      <p:sp>
        <p:nvSpPr>
          <p:cNvPr id="337" name="Google Shape;337;p20"/>
          <p:cNvSpPr txBox="1"/>
          <p:nvPr/>
        </p:nvSpPr>
        <p:spPr>
          <a:xfrm>
            <a:off x="6954836" y="2980215"/>
            <a:ext cx="593400" cy="29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666666"/>
                </a:solidFill>
                <a:latin typeface="Roboto"/>
                <a:ea typeface="Roboto"/>
                <a:cs typeface="Roboto"/>
                <a:sym typeface="Roboto"/>
              </a:rPr>
              <a:t>(2 hours)</a:t>
            </a:r>
            <a:endParaRPr b="1" sz="700">
              <a:solidFill>
                <a:srgbClr val="666666"/>
              </a:solidFill>
              <a:latin typeface="Roboto"/>
              <a:ea typeface="Roboto"/>
              <a:cs typeface="Roboto"/>
              <a:sym typeface="Roboto"/>
            </a:endParaRPr>
          </a:p>
        </p:txBody>
      </p:sp>
      <p:sp>
        <p:nvSpPr>
          <p:cNvPr id="338" name="Google Shape;338;p20"/>
          <p:cNvSpPr txBox="1"/>
          <p:nvPr/>
        </p:nvSpPr>
        <p:spPr>
          <a:xfrm>
            <a:off x="7433702" y="2980215"/>
            <a:ext cx="593400" cy="29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666666"/>
                </a:solidFill>
                <a:latin typeface="Roboto"/>
                <a:ea typeface="Roboto"/>
                <a:cs typeface="Roboto"/>
                <a:sym typeface="Roboto"/>
              </a:rPr>
              <a:t>(1 hours)</a:t>
            </a:r>
            <a:endParaRPr b="1" sz="700">
              <a:solidFill>
                <a:srgbClr val="666666"/>
              </a:solidFill>
              <a:latin typeface="Roboto"/>
              <a:ea typeface="Roboto"/>
              <a:cs typeface="Roboto"/>
              <a:sym typeface="Roboto"/>
            </a:endParaRPr>
          </a:p>
        </p:txBody>
      </p:sp>
      <p:sp>
        <p:nvSpPr>
          <p:cNvPr id="339" name="Google Shape;339;p20"/>
          <p:cNvSpPr txBox="1"/>
          <p:nvPr/>
        </p:nvSpPr>
        <p:spPr>
          <a:xfrm>
            <a:off x="8189166" y="2980215"/>
            <a:ext cx="593400" cy="29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666666"/>
                </a:solidFill>
                <a:latin typeface="Roboto"/>
                <a:ea typeface="Roboto"/>
                <a:cs typeface="Roboto"/>
                <a:sym typeface="Roboto"/>
              </a:rPr>
              <a:t>(3 hours)</a:t>
            </a:r>
            <a:endParaRPr b="1" sz="700">
              <a:solidFill>
                <a:srgbClr val="666666"/>
              </a:solidFill>
              <a:latin typeface="Roboto"/>
              <a:ea typeface="Roboto"/>
              <a:cs typeface="Roboto"/>
              <a:sym typeface="Roboto"/>
            </a:endParaRPr>
          </a:p>
        </p:txBody>
      </p:sp>
      <p:cxnSp>
        <p:nvCxnSpPr>
          <p:cNvPr id="340" name="Google Shape;340;p20"/>
          <p:cNvCxnSpPr/>
          <p:nvPr/>
        </p:nvCxnSpPr>
        <p:spPr>
          <a:xfrm>
            <a:off x="7997275" y="2704865"/>
            <a:ext cx="0" cy="596100"/>
          </a:xfrm>
          <a:prstGeom prst="straightConnector1">
            <a:avLst/>
          </a:prstGeom>
          <a:noFill/>
          <a:ln cap="flat" cmpd="sng" w="9525">
            <a:solidFill>
              <a:schemeClr val="dk2"/>
            </a:solidFill>
            <a:prstDash val="dash"/>
            <a:round/>
            <a:headEnd len="med" w="med" type="none"/>
            <a:tailEnd len="med" w="med" type="none"/>
          </a:ln>
        </p:spPr>
      </p:cxnSp>
      <p:graphicFrame>
        <p:nvGraphicFramePr>
          <p:cNvPr id="341" name="Google Shape;341;p20"/>
          <p:cNvGraphicFramePr/>
          <p:nvPr/>
        </p:nvGraphicFramePr>
        <p:xfrm>
          <a:off x="7078711" y="3300965"/>
          <a:ext cx="3000000" cy="3000000"/>
        </p:xfrm>
        <a:graphic>
          <a:graphicData uri="http://schemas.openxmlformats.org/drawingml/2006/table">
            <a:tbl>
              <a:tblPr>
                <a:noFill/>
                <a:tableStyleId>{4C4A1619-A95D-4BFB-B06B-F30795A410C7}</a:tableStyleId>
              </a:tblPr>
              <a:tblGrid>
                <a:gridCol w="200000"/>
                <a:gridCol w="200000"/>
                <a:gridCol w="200000"/>
                <a:gridCol w="200000"/>
              </a:tblGrid>
              <a:tr h="104050">
                <a:tc>
                  <a:txBody>
                    <a:bodyPr/>
                    <a:lstStyle/>
                    <a:p>
                      <a:pPr indent="0" lvl="0" marL="0" rtl="0" algn="l">
                        <a:spcBef>
                          <a:spcPts val="0"/>
                        </a:spcBef>
                        <a:spcAft>
                          <a:spcPts val="0"/>
                        </a:spcAft>
                        <a:buNone/>
                      </a:pPr>
                      <a:r>
                        <a:t/>
                      </a:r>
                      <a:endParaRPr sz="300"/>
                    </a:p>
                  </a:txBody>
                  <a:tcPr marT="0" marB="0" marR="0" marL="0">
                    <a:solidFill>
                      <a:srgbClr val="9E9E9E"/>
                    </a:solidFill>
                  </a:tcPr>
                </a:tc>
                <a:tc>
                  <a:txBody>
                    <a:bodyPr/>
                    <a:lstStyle/>
                    <a:p>
                      <a:pPr indent="0" lvl="0" marL="0" rtl="0" algn="l">
                        <a:spcBef>
                          <a:spcPts val="0"/>
                        </a:spcBef>
                        <a:spcAft>
                          <a:spcPts val="0"/>
                        </a:spcAft>
                        <a:buNone/>
                      </a:pPr>
                      <a:r>
                        <a:t/>
                      </a:r>
                      <a:endParaRPr sz="300"/>
                    </a:p>
                  </a:txBody>
                  <a:tcPr marT="0" marB="0" marR="0" marL="0">
                    <a:solidFill>
                      <a:srgbClr val="9E9E9E"/>
                    </a:solidFill>
                  </a:tcPr>
                </a:tc>
                <a:tc>
                  <a:txBody>
                    <a:bodyPr/>
                    <a:lstStyle/>
                    <a:p>
                      <a:pPr indent="0" lvl="0" marL="0" rtl="0" algn="l">
                        <a:spcBef>
                          <a:spcPts val="0"/>
                        </a:spcBef>
                        <a:spcAft>
                          <a:spcPts val="0"/>
                        </a:spcAft>
                        <a:buNone/>
                      </a:pPr>
                      <a:r>
                        <a:t/>
                      </a:r>
                      <a:endParaRPr sz="300"/>
                    </a:p>
                  </a:txBody>
                  <a:tcPr marT="0" marB="0" marR="0" marL="0">
                    <a:solidFill>
                      <a:srgbClr val="9E9E9E"/>
                    </a:solidFill>
                  </a:tcPr>
                </a:tc>
                <a:tc>
                  <a:txBody>
                    <a:bodyPr/>
                    <a:lstStyle/>
                    <a:p>
                      <a:pPr indent="0" lvl="0" marL="0" rtl="0" algn="l">
                        <a:spcBef>
                          <a:spcPts val="0"/>
                        </a:spcBef>
                        <a:spcAft>
                          <a:spcPts val="0"/>
                        </a:spcAft>
                        <a:buNone/>
                      </a:pPr>
                      <a:r>
                        <a:t/>
                      </a:r>
                      <a:endParaRPr sz="300"/>
                    </a:p>
                  </a:txBody>
                  <a:tcPr marT="0" marB="0" marR="0" marL="0">
                    <a:solidFill>
                      <a:srgbClr val="9E9E9E"/>
                    </a:solidFill>
                  </a:tcPr>
                </a:tc>
              </a:tr>
              <a:tr h="104050">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rPr lang="en" sz="500"/>
                        <a:t>x</a:t>
                      </a:r>
                      <a:endParaRPr sz="500"/>
                    </a:p>
                  </a:txBody>
                  <a:tcPr marT="0" marB="0" marR="0" marL="0" anchor="ctr"/>
                </a:tc>
              </a:tr>
              <a:tr h="104050">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r>
              <a:tr h="104050">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r>
            </a:tbl>
          </a:graphicData>
        </a:graphic>
      </p:graphicFrame>
      <p:graphicFrame>
        <p:nvGraphicFramePr>
          <p:cNvPr id="342" name="Google Shape;342;p20"/>
          <p:cNvGraphicFramePr/>
          <p:nvPr/>
        </p:nvGraphicFramePr>
        <p:xfrm>
          <a:off x="8092900" y="3300965"/>
          <a:ext cx="3000000" cy="3000000"/>
        </p:xfrm>
        <a:graphic>
          <a:graphicData uri="http://schemas.openxmlformats.org/drawingml/2006/table">
            <a:tbl>
              <a:tblPr>
                <a:noFill/>
                <a:tableStyleId>{4C4A1619-A95D-4BFB-B06B-F30795A410C7}</a:tableStyleId>
              </a:tblPr>
              <a:tblGrid>
                <a:gridCol w="200000"/>
                <a:gridCol w="200000"/>
                <a:gridCol w="200000"/>
                <a:gridCol w="200000"/>
              </a:tblGrid>
              <a:tr h="104050">
                <a:tc>
                  <a:txBody>
                    <a:bodyPr/>
                    <a:lstStyle/>
                    <a:p>
                      <a:pPr indent="0" lvl="0" marL="0" rtl="0" algn="l">
                        <a:spcBef>
                          <a:spcPts val="0"/>
                        </a:spcBef>
                        <a:spcAft>
                          <a:spcPts val="0"/>
                        </a:spcAft>
                        <a:buNone/>
                      </a:pPr>
                      <a:r>
                        <a:t/>
                      </a:r>
                      <a:endParaRPr sz="300"/>
                    </a:p>
                  </a:txBody>
                  <a:tcPr marT="0" marB="0" marR="0" marL="0">
                    <a:solidFill>
                      <a:srgbClr val="9E9E9E"/>
                    </a:solidFill>
                  </a:tcPr>
                </a:tc>
                <a:tc>
                  <a:txBody>
                    <a:bodyPr/>
                    <a:lstStyle/>
                    <a:p>
                      <a:pPr indent="0" lvl="0" marL="0" rtl="0" algn="l">
                        <a:spcBef>
                          <a:spcPts val="0"/>
                        </a:spcBef>
                        <a:spcAft>
                          <a:spcPts val="0"/>
                        </a:spcAft>
                        <a:buNone/>
                      </a:pPr>
                      <a:r>
                        <a:t/>
                      </a:r>
                      <a:endParaRPr sz="300"/>
                    </a:p>
                  </a:txBody>
                  <a:tcPr marT="0" marB="0" marR="0" marL="0">
                    <a:solidFill>
                      <a:srgbClr val="9E9E9E"/>
                    </a:solidFill>
                  </a:tcPr>
                </a:tc>
                <a:tc>
                  <a:txBody>
                    <a:bodyPr/>
                    <a:lstStyle/>
                    <a:p>
                      <a:pPr indent="0" lvl="0" marL="0" rtl="0" algn="l">
                        <a:spcBef>
                          <a:spcPts val="0"/>
                        </a:spcBef>
                        <a:spcAft>
                          <a:spcPts val="0"/>
                        </a:spcAft>
                        <a:buNone/>
                      </a:pPr>
                      <a:r>
                        <a:t/>
                      </a:r>
                      <a:endParaRPr sz="300"/>
                    </a:p>
                  </a:txBody>
                  <a:tcPr marT="0" marB="0" marR="0" marL="0">
                    <a:solidFill>
                      <a:srgbClr val="9E9E9E"/>
                    </a:solidFill>
                  </a:tcPr>
                </a:tc>
                <a:tc>
                  <a:txBody>
                    <a:bodyPr/>
                    <a:lstStyle/>
                    <a:p>
                      <a:pPr indent="0" lvl="0" marL="0" rtl="0" algn="l">
                        <a:spcBef>
                          <a:spcPts val="0"/>
                        </a:spcBef>
                        <a:spcAft>
                          <a:spcPts val="0"/>
                        </a:spcAft>
                        <a:buNone/>
                      </a:pPr>
                      <a:r>
                        <a:t/>
                      </a:r>
                      <a:endParaRPr sz="300"/>
                    </a:p>
                  </a:txBody>
                  <a:tcPr marT="0" marB="0" marR="0" marL="0">
                    <a:solidFill>
                      <a:srgbClr val="9E9E9E"/>
                    </a:solidFill>
                  </a:tcPr>
                </a:tc>
              </a:tr>
              <a:tr h="104050">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r>
              <a:tr h="104050">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rPr lang="en" sz="500"/>
                        <a:t>x</a:t>
                      </a:r>
                      <a:endParaRPr sz="500"/>
                    </a:p>
                  </a:txBody>
                  <a:tcPr marT="0" marB="0" marR="0" marL="0" anchor="ctr"/>
                </a:tc>
              </a:tr>
              <a:tr h="104050">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c>
                  <a:txBody>
                    <a:bodyPr/>
                    <a:lstStyle/>
                    <a:p>
                      <a:pPr indent="0" lvl="0" marL="0" rtl="0" algn="ctr">
                        <a:spcBef>
                          <a:spcPts val="0"/>
                        </a:spcBef>
                        <a:spcAft>
                          <a:spcPts val="0"/>
                        </a:spcAft>
                        <a:buNone/>
                      </a:pPr>
                      <a:r>
                        <a:t/>
                      </a:r>
                      <a:endParaRPr sz="500"/>
                    </a:p>
                  </a:txBody>
                  <a:tcPr marT="0" marB="0" marR="0" marL="0" anchor="ctr"/>
                </a:tc>
              </a:tr>
            </a:tbl>
          </a:graphicData>
        </a:graphic>
      </p:graphicFrame>
      <p:sp>
        <p:nvSpPr>
          <p:cNvPr id="343" name="Google Shape;343;p20"/>
          <p:cNvSpPr txBox="1"/>
          <p:nvPr/>
        </p:nvSpPr>
        <p:spPr>
          <a:xfrm>
            <a:off x="7109299" y="2468711"/>
            <a:ext cx="741900" cy="30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Roboto"/>
                <a:ea typeface="Roboto"/>
                <a:cs typeface="Roboto"/>
                <a:sym typeface="Roboto"/>
              </a:rPr>
              <a:t>Session 1</a:t>
            </a:r>
            <a:endParaRPr b="1" sz="800">
              <a:solidFill>
                <a:schemeClr val="dk2"/>
              </a:solidFill>
              <a:latin typeface="Roboto"/>
              <a:ea typeface="Roboto"/>
              <a:cs typeface="Roboto"/>
              <a:sym typeface="Roboto"/>
            </a:endParaRPr>
          </a:p>
        </p:txBody>
      </p:sp>
      <p:sp>
        <p:nvSpPr>
          <p:cNvPr id="344" name="Google Shape;344;p20"/>
          <p:cNvSpPr txBox="1"/>
          <p:nvPr/>
        </p:nvSpPr>
        <p:spPr>
          <a:xfrm>
            <a:off x="8107394" y="2468711"/>
            <a:ext cx="741900" cy="30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Roboto"/>
                <a:ea typeface="Roboto"/>
                <a:cs typeface="Roboto"/>
                <a:sym typeface="Roboto"/>
              </a:rPr>
              <a:t>Session 2</a:t>
            </a:r>
            <a:endParaRPr b="1" sz="800">
              <a:solidFill>
                <a:schemeClr val="dk2"/>
              </a:solidFill>
              <a:latin typeface="Roboto"/>
              <a:ea typeface="Roboto"/>
              <a:cs typeface="Roboto"/>
              <a:sym typeface="Roboto"/>
            </a:endParaRPr>
          </a:p>
        </p:txBody>
      </p:sp>
      <p:sp>
        <p:nvSpPr>
          <p:cNvPr id="345" name="Google Shape;345;p20"/>
          <p:cNvSpPr txBox="1"/>
          <p:nvPr/>
        </p:nvSpPr>
        <p:spPr>
          <a:xfrm>
            <a:off x="4764871" y="2491838"/>
            <a:ext cx="741900" cy="30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Roboto"/>
                <a:ea typeface="Roboto"/>
                <a:cs typeface="Roboto"/>
                <a:sym typeface="Roboto"/>
              </a:rPr>
              <a:t>Session 1</a:t>
            </a:r>
            <a:endParaRPr b="1" sz="800">
              <a:solidFill>
                <a:schemeClr val="dk2"/>
              </a:solidFill>
              <a:latin typeface="Roboto"/>
              <a:ea typeface="Roboto"/>
              <a:cs typeface="Roboto"/>
              <a:sym typeface="Roboto"/>
            </a:endParaRPr>
          </a:p>
        </p:txBody>
      </p:sp>
      <p:sp>
        <p:nvSpPr>
          <p:cNvPr id="346" name="Google Shape;346;p20"/>
          <p:cNvSpPr txBox="1"/>
          <p:nvPr/>
        </p:nvSpPr>
        <p:spPr>
          <a:xfrm>
            <a:off x="5915366" y="2491838"/>
            <a:ext cx="741900" cy="30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Roboto"/>
                <a:ea typeface="Roboto"/>
                <a:cs typeface="Roboto"/>
                <a:sym typeface="Roboto"/>
              </a:rPr>
              <a:t>Session 2</a:t>
            </a:r>
            <a:endParaRPr b="1" sz="800">
              <a:solidFill>
                <a:schemeClr val="dk2"/>
              </a:solidFill>
              <a:latin typeface="Roboto"/>
              <a:ea typeface="Roboto"/>
              <a:cs typeface="Roboto"/>
              <a:sym typeface="Roboto"/>
            </a:endParaRPr>
          </a:p>
        </p:txBody>
      </p:sp>
      <p:sp>
        <p:nvSpPr>
          <p:cNvPr id="347" name="Google Shape;347;p20"/>
          <p:cNvSpPr txBox="1"/>
          <p:nvPr/>
        </p:nvSpPr>
        <p:spPr>
          <a:xfrm>
            <a:off x="246274" y="4455575"/>
            <a:ext cx="65154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*Pathways for a track should be completed in order, since the concepts build on each other.</a:t>
            </a:r>
            <a:endParaRPr sz="1100">
              <a:solidFill>
                <a:schemeClr val="dk1"/>
              </a:solidFill>
              <a:latin typeface="Roboto"/>
              <a:ea typeface="Roboto"/>
              <a:cs typeface="Roboto"/>
              <a:sym typeface="Roboto"/>
            </a:endParaRPr>
          </a:p>
        </p:txBody>
      </p:sp>
      <p:sp>
        <p:nvSpPr>
          <p:cNvPr id="348" name="Google Shape;348;p20"/>
          <p:cNvSpPr txBox="1"/>
          <p:nvPr>
            <p:ph type="title"/>
          </p:nvPr>
        </p:nvSpPr>
        <p:spPr>
          <a:xfrm>
            <a:off x="6930225" y="3809600"/>
            <a:ext cx="21855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Sessions can be hosted on a full weekend day, weekend days back-to-back, weekday nights, on a weekly basis, etc..</a:t>
            </a:r>
            <a:endParaRPr sz="11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1"/>
          <p:cNvSpPr txBox="1"/>
          <p:nvPr>
            <p:ph type="title"/>
          </p:nvPr>
        </p:nvSpPr>
        <p:spPr>
          <a:xfrm>
            <a:off x="286950" y="1903275"/>
            <a:ext cx="54966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Logistics</a:t>
            </a:r>
            <a:endParaRPr/>
          </a:p>
        </p:txBody>
      </p:sp>
      <p:sp>
        <p:nvSpPr>
          <p:cNvPr id="354" name="Google Shape;354;p21"/>
          <p:cNvSpPr txBox="1"/>
          <p:nvPr>
            <p:ph idx="1" type="subTitle"/>
          </p:nvPr>
        </p:nvSpPr>
        <p:spPr>
          <a:xfrm>
            <a:off x="286950" y="2677725"/>
            <a:ext cx="75162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on planning and</a:t>
            </a:r>
            <a:endParaRPr/>
          </a:p>
          <a:p>
            <a:pPr indent="0" lvl="0" marL="0" rtl="0" algn="l">
              <a:spcBef>
                <a:spcPts val="0"/>
              </a:spcBef>
              <a:spcAft>
                <a:spcPts val="0"/>
              </a:spcAft>
              <a:buNone/>
            </a:pPr>
            <a:r>
              <a:rPr lang="en"/>
              <a:t>running a successful event</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58" name="Shape 358"/>
        <p:cNvGrpSpPr/>
        <p:nvPr/>
      </p:nvGrpSpPr>
      <p:grpSpPr>
        <a:xfrm>
          <a:off x="0" y="0"/>
          <a:ext cx="0" cy="0"/>
          <a:chOff x="0" y="0"/>
          <a:chExt cx="0" cy="0"/>
        </a:xfrm>
      </p:grpSpPr>
      <p:sp>
        <p:nvSpPr>
          <p:cNvPr id="359" name="Google Shape;359;p22"/>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the Event</a:t>
            </a:r>
            <a:endParaRPr/>
          </a:p>
        </p:txBody>
      </p:sp>
      <p:cxnSp>
        <p:nvCxnSpPr>
          <p:cNvPr id="360" name="Google Shape;360;p22"/>
          <p:cNvCxnSpPr/>
          <p:nvPr/>
        </p:nvCxnSpPr>
        <p:spPr>
          <a:xfrm>
            <a:off x="652425" y="1393175"/>
            <a:ext cx="8511600" cy="0"/>
          </a:xfrm>
          <a:prstGeom prst="straightConnector1">
            <a:avLst/>
          </a:prstGeom>
          <a:noFill/>
          <a:ln cap="flat" cmpd="sng" w="28575">
            <a:solidFill>
              <a:srgbClr val="3DDC84"/>
            </a:solidFill>
            <a:prstDash val="solid"/>
            <a:round/>
            <a:headEnd len="med" w="med" type="none"/>
            <a:tailEnd len="med" w="med" type="none"/>
          </a:ln>
        </p:spPr>
      </p:cxnSp>
      <p:sp>
        <p:nvSpPr>
          <p:cNvPr id="361" name="Google Shape;361;p22"/>
          <p:cNvSpPr/>
          <p:nvPr/>
        </p:nvSpPr>
        <p:spPr>
          <a:xfrm>
            <a:off x="401500" y="11422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2108125" y="11422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3975450" y="11463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7449875" y="1142225"/>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txBox="1"/>
          <p:nvPr>
            <p:ph type="title"/>
          </p:nvPr>
        </p:nvSpPr>
        <p:spPr>
          <a:xfrm>
            <a:off x="-36514" y="990000"/>
            <a:ext cx="1353300" cy="81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1</a:t>
            </a:r>
            <a:endParaRPr sz="1400"/>
          </a:p>
        </p:txBody>
      </p:sp>
      <p:sp>
        <p:nvSpPr>
          <p:cNvPr id="366" name="Google Shape;366;p22"/>
          <p:cNvSpPr txBox="1"/>
          <p:nvPr>
            <p:ph idx="4294967295" type="title"/>
          </p:nvPr>
        </p:nvSpPr>
        <p:spPr>
          <a:xfrm>
            <a:off x="2111578" y="1147150"/>
            <a:ext cx="495000" cy="4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Roboto"/>
                <a:ea typeface="Roboto"/>
                <a:cs typeface="Roboto"/>
                <a:sym typeface="Roboto"/>
              </a:rPr>
              <a:t>2</a:t>
            </a:r>
            <a:endParaRPr b="1" sz="1400">
              <a:latin typeface="Roboto"/>
              <a:ea typeface="Roboto"/>
              <a:cs typeface="Roboto"/>
              <a:sym typeface="Roboto"/>
            </a:endParaRPr>
          </a:p>
        </p:txBody>
      </p:sp>
      <p:sp>
        <p:nvSpPr>
          <p:cNvPr id="367" name="Google Shape;367;p22"/>
          <p:cNvSpPr txBox="1"/>
          <p:nvPr>
            <p:ph idx="4294967295" type="title"/>
          </p:nvPr>
        </p:nvSpPr>
        <p:spPr>
          <a:xfrm>
            <a:off x="3975478" y="1151275"/>
            <a:ext cx="495000" cy="4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Roboto"/>
                <a:ea typeface="Roboto"/>
                <a:cs typeface="Roboto"/>
                <a:sym typeface="Roboto"/>
              </a:rPr>
              <a:t>3</a:t>
            </a:r>
            <a:endParaRPr b="1" sz="1400">
              <a:latin typeface="Roboto"/>
              <a:ea typeface="Roboto"/>
              <a:cs typeface="Roboto"/>
              <a:sym typeface="Roboto"/>
            </a:endParaRPr>
          </a:p>
        </p:txBody>
      </p:sp>
      <p:sp>
        <p:nvSpPr>
          <p:cNvPr id="368" name="Google Shape;368;p22"/>
          <p:cNvSpPr txBox="1"/>
          <p:nvPr>
            <p:ph idx="4294967295" type="title"/>
          </p:nvPr>
        </p:nvSpPr>
        <p:spPr>
          <a:xfrm>
            <a:off x="7449875" y="1147150"/>
            <a:ext cx="501900" cy="4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Roboto"/>
                <a:ea typeface="Roboto"/>
                <a:cs typeface="Roboto"/>
                <a:sym typeface="Roboto"/>
              </a:rPr>
              <a:t>5</a:t>
            </a:r>
            <a:endParaRPr b="1" sz="1400">
              <a:latin typeface="Roboto"/>
              <a:ea typeface="Roboto"/>
              <a:cs typeface="Roboto"/>
              <a:sym typeface="Roboto"/>
            </a:endParaRPr>
          </a:p>
        </p:txBody>
      </p:sp>
      <p:sp>
        <p:nvSpPr>
          <p:cNvPr id="369" name="Google Shape;369;p22"/>
          <p:cNvSpPr txBox="1"/>
          <p:nvPr>
            <p:ph idx="4294967295" type="title"/>
          </p:nvPr>
        </p:nvSpPr>
        <p:spPr>
          <a:xfrm>
            <a:off x="310154" y="1803400"/>
            <a:ext cx="17538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Find a Venue</a:t>
            </a:r>
            <a:endParaRPr b="1" sz="1400"/>
          </a:p>
        </p:txBody>
      </p:sp>
      <p:sp>
        <p:nvSpPr>
          <p:cNvPr id="370" name="Google Shape;370;p22"/>
          <p:cNvSpPr txBox="1"/>
          <p:nvPr>
            <p:ph idx="4294967295" type="title"/>
          </p:nvPr>
        </p:nvSpPr>
        <p:spPr>
          <a:xfrm>
            <a:off x="7341306" y="1803400"/>
            <a:ext cx="17538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Send pre-event message</a:t>
            </a:r>
            <a:endParaRPr b="1" sz="1400"/>
          </a:p>
        </p:txBody>
      </p:sp>
      <p:sp>
        <p:nvSpPr>
          <p:cNvPr id="371" name="Google Shape;371;p22"/>
          <p:cNvSpPr txBox="1"/>
          <p:nvPr>
            <p:ph idx="4294967295" type="title"/>
          </p:nvPr>
        </p:nvSpPr>
        <p:spPr>
          <a:xfrm>
            <a:off x="2019500" y="1803400"/>
            <a:ext cx="1753800" cy="5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Create the event</a:t>
            </a:r>
            <a:endParaRPr b="1" sz="1400"/>
          </a:p>
        </p:txBody>
      </p:sp>
      <p:sp>
        <p:nvSpPr>
          <p:cNvPr id="372" name="Google Shape;372;p22"/>
          <p:cNvSpPr txBox="1"/>
          <p:nvPr>
            <p:ph idx="4294967295" type="title"/>
          </p:nvPr>
        </p:nvSpPr>
        <p:spPr>
          <a:xfrm>
            <a:off x="3870663" y="1803400"/>
            <a:ext cx="17538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Prepare content</a:t>
            </a:r>
            <a:endParaRPr b="1" sz="1400"/>
          </a:p>
        </p:txBody>
      </p:sp>
      <p:sp>
        <p:nvSpPr>
          <p:cNvPr id="373" name="Google Shape;373;p22"/>
          <p:cNvSpPr txBox="1"/>
          <p:nvPr>
            <p:ph idx="4294967295" type="title"/>
          </p:nvPr>
        </p:nvSpPr>
        <p:spPr>
          <a:xfrm>
            <a:off x="3870675" y="2367925"/>
            <a:ext cx="1660500" cy="23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In preparation for the event, you’ll want to familiarize yourself and any co-speakers with the slides.</a:t>
            </a:r>
            <a:endParaRPr sz="1000">
              <a:solidFill>
                <a:schemeClr val="dk1"/>
              </a:solidFill>
            </a:endParaRPr>
          </a:p>
        </p:txBody>
      </p:sp>
      <p:sp>
        <p:nvSpPr>
          <p:cNvPr id="374" name="Google Shape;374;p22"/>
          <p:cNvSpPr txBox="1"/>
          <p:nvPr>
            <p:ph idx="4294967295" type="title"/>
          </p:nvPr>
        </p:nvSpPr>
        <p:spPr>
          <a:xfrm>
            <a:off x="2019500" y="2367950"/>
            <a:ext cx="1524300" cy="23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Once you create the event, start </a:t>
            </a:r>
            <a:r>
              <a:rPr lang="en" sz="1000"/>
              <a:t>promoting</a:t>
            </a:r>
            <a:r>
              <a:rPr lang="en" sz="1000">
                <a:solidFill>
                  <a:schemeClr val="dk1"/>
                </a:solidFill>
              </a:rPr>
              <a:t> t</a:t>
            </a:r>
            <a:r>
              <a:rPr lang="en" sz="1000"/>
              <a:t>he event link so people </a:t>
            </a:r>
            <a:r>
              <a:rPr lang="en" sz="1000">
                <a:solidFill>
                  <a:schemeClr val="dk1"/>
                </a:solidFill>
              </a:rPr>
              <a:t>can </a:t>
            </a:r>
            <a:r>
              <a:rPr lang="en" sz="1000"/>
              <a:t>begin</a:t>
            </a:r>
            <a:r>
              <a:rPr lang="en" sz="1000">
                <a:solidFill>
                  <a:schemeClr val="dk1"/>
                </a:solidFill>
              </a:rPr>
              <a:t> to RSVP.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You can use these </a:t>
            </a:r>
            <a:r>
              <a:rPr lang="en" sz="1000" u="sng">
                <a:solidFill>
                  <a:schemeClr val="hlink"/>
                </a:solidFill>
                <a:hlinkClick r:id="rId3"/>
              </a:rPr>
              <a:t>marketing assets</a:t>
            </a:r>
            <a:r>
              <a:rPr lang="en" sz="1000">
                <a:solidFill>
                  <a:schemeClr val="dk1"/>
                </a:solidFill>
              </a:rPr>
              <a:t> for promotion.</a:t>
            </a:r>
            <a:endParaRPr sz="1000">
              <a:solidFill>
                <a:schemeClr val="dk1"/>
              </a:solidFill>
            </a:endParaRPr>
          </a:p>
          <a:p>
            <a:pPr indent="0" lvl="0" marL="0" rtl="0" algn="l">
              <a:spcBef>
                <a:spcPts val="0"/>
              </a:spcBef>
              <a:spcAft>
                <a:spcPts val="0"/>
              </a:spcAft>
              <a:buNone/>
            </a:pPr>
            <a:r>
              <a:t/>
            </a:r>
            <a:endParaRPr sz="1000"/>
          </a:p>
        </p:txBody>
      </p:sp>
      <p:sp>
        <p:nvSpPr>
          <p:cNvPr id="375" name="Google Shape;375;p22"/>
          <p:cNvSpPr txBox="1"/>
          <p:nvPr>
            <p:ph idx="4294967295" type="title"/>
          </p:nvPr>
        </p:nvSpPr>
        <p:spPr>
          <a:xfrm>
            <a:off x="310150" y="2367925"/>
            <a:ext cx="1524300" cy="23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First, find a location &amp; </a:t>
            </a:r>
            <a:endParaRPr sz="1000"/>
          </a:p>
          <a:p>
            <a:pPr indent="0" lvl="0" marL="0" rtl="0" algn="l">
              <a:spcBef>
                <a:spcPts val="0"/>
              </a:spcBef>
              <a:spcAft>
                <a:spcPts val="0"/>
              </a:spcAft>
              <a:buNone/>
            </a:pPr>
            <a:r>
              <a:rPr lang="en" sz="1000"/>
              <a:t>invite your community members.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If you can’t host the event in a physical location, review this guide on </a:t>
            </a:r>
            <a:r>
              <a:rPr lang="en" sz="1000" u="sng">
                <a:solidFill>
                  <a:schemeClr val="hlink"/>
                </a:solidFill>
                <a:hlinkClick action="ppaction://hlinksldjump" r:id="rId4"/>
              </a:rPr>
              <a:t>Hosting Virtual Events </a:t>
            </a:r>
            <a:endParaRPr sz="1000"/>
          </a:p>
        </p:txBody>
      </p:sp>
      <p:sp>
        <p:nvSpPr>
          <p:cNvPr id="376" name="Google Shape;376;p22"/>
          <p:cNvSpPr txBox="1"/>
          <p:nvPr>
            <p:ph idx="4294967295" type="title"/>
          </p:nvPr>
        </p:nvSpPr>
        <p:spPr>
          <a:xfrm>
            <a:off x="7341300" y="2367925"/>
            <a:ext cx="1524300" cy="23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Before the event, it’s always good to send a pre-event message to explain any logistics and get your community excited for the event.</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Example communications </a:t>
            </a:r>
            <a:br>
              <a:rPr lang="en" sz="1000"/>
            </a:br>
            <a:r>
              <a:rPr lang="en" sz="1000"/>
              <a:t>(</a:t>
            </a:r>
            <a:r>
              <a:rPr lang="en" sz="1000" u="sng">
                <a:solidFill>
                  <a:schemeClr val="accent5"/>
                </a:solidFill>
                <a:hlinkClick action="ppaction://hlinksldjump" r:id="rId5">
                  <a:extLst>
                    <a:ext uri="{A12FA001-AC4F-418D-AE19-62706E023703}">
                      <ahyp:hlinkClr val="tx"/>
                    </a:ext>
                  </a:extLst>
                </a:hlinkClick>
              </a:rPr>
              <a:t>new to programming</a:t>
            </a:r>
            <a:r>
              <a:rPr lang="en" sz="1000"/>
              <a:t>, </a:t>
            </a:r>
            <a:r>
              <a:rPr lang="en" sz="1000" u="sng">
                <a:solidFill>
                  <a:schemeClr val="accent5"/>
                </a:solidFill>
                <a:hlinkClick action="ppaction://hlinksldjump" r:id="rId6">
                  <a:extLst>
                    <a:ext uri="{A12FA001-AC4F-418D-AE19-62706E023703}">
                      <ahyp:hlinkClr val="tx"/>
                    </a:ext>
                  </a:extLst>
                </a:hlinkClick>
              </a:rPr>
              <a:t>prior programming experience</a:t>
            </a:r>
            <a:r>
              <a:rPr lang="en" sz="1000"/>
              <a:t>, </a:t>
            </a:r>
            <a:br>
              <a:rPr lang="en" sz="1000"/>
            </a:br>
            <a:r>
              <a:rPr lang="en" sz="1000" u="sng">
                <a:solidFill>
                  <a:schemeClr val="accent5"/>
                </a:solidFill>
                <a:hlinkClick action="ppaction://hlinksldjump" r:id="rId7">
                  <a:extLst>
                    <a:ext uri="{A12FA001-AC4F-418D-AE19-62706E023703}">
                      <ahyp:hlinkClr val="tx"/>
                    </a:ext>
                  </a:extLst>
                </a:hlinkClick>
              </a:rPr>
              <a:t>social media</a:t>
            </a:r>
            <a:r>
              <a:rPr lang="en" sz="1000"/>
              <a:t>)</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1000"/>
          </a:p>
        </p:txBody>
      </p:sp>
      <p:sp>
        <p:nvSpPr>
          <p:cNvPr id="377" name="Google Shape;377;p22"/>
          <p:cNvSpPr/>
          <p:nvPr/>
        </p:nvSpPr>
        <p:spPr>
          <a:xfrm>
            <a:off x="5696150" y="1142225"/>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txBox="1"/>
          <p:nvPr>
            <p:ph idx="4294967295" type="title"/>
          </p:nvPr>
        </p:nvSpPr>
        <p:spPr>
          <a:xfrm>
            <a:off x="5696150" y="1147150"/>
            <a:ext cx="501900" cy="4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Roboto"/>
                <a:ea typeface="Roboto"/>
                <a:cs typeface="Roboto"/>
                <a:sym typeface="Roboto"/>
              </a:rPr>
              <a:t>4</a:t>
            </a:r>
            <a:endParaRPr b="1" sz="1400">
              <a:latin typeface="Roboto"/>
              <a:ea typeface="Roboto"/>
              <a:cs typeface="Roboto"/>
              <a:sym typeface="Roboto"/>
            </a:endParaRPr>
          </a:p>
        </p:txBody>
      </p:sp>
      <p:sp>
        <p:nvSpPr>
          <p:cNvPr id="379" name="Google Shape;379;p22"/>
          <p:cNvSpPr txBox="1"/>
          <p:nvPr>
            <p:ph idx="4294967295" type="title"/>
          </p:nvPr>
        </p:nvSpPr>
        <p:spPr>
          <a:xfrm>
            <a:off x="5624481" y="1803400"/>
            <a:ext cx="17538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Plan agenda</a:t>
            </a:r>
            <a:endParaRPr b="1" sz="1400"/>
          </a:p>
        </p:txBody>
      </p:sp>
      <p:sp>
        <p:nvSpPr>
          <p:cNvPr id="380" name="Google Shape;380;p22"/>
          <p:cNvSpPr txBox="1"/>
          <p:nvPr>
            <p:ph idx="4294967295" type="title"/>
          </p:nvPr>
        </p:nvSpPr>
        <p:spPr>
          <a:xfrm>
            <a:off x="5624475" y="2367950"/>
            <a:ext cx="1660500" cy="23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It’s important to plan an agenda and share it with co-organizers and attendees so everyone is on the same page.</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Check out </a:t>
            </a:r>
            <a:r>
              <a:rPr lang="en" sz="1000"/>
              <a:t>later slides for </a:t>
            </a:r>
            <a:r>
              <a:rPr lang="en" sz="1000">
                <a:solidFill>
                  <a:schemeClr val="dk1"/>
                </a:solidFill>
              </a:rPr>
              <a:t>some sample agendas.</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4" name="Shape 384"/>
        <p:cNvGrpSpPr/>
        <p:nvPr/>
      </p:nvGrpSpPr>
      <p:grpSpPr>
        <a:xfrm>
          <a:off x="0" y="0"/>
          <a:ext cx="0" cy="0"/>
          <a:chOff x="0" y="0"/>
          <a:chExt cx="0" cy="0"/>
        </a:xfrm>
      </p:grpSpPr>
      <p:sp>
        <p:nvSpPr>
          <p:cNvPr id="385" name="Google Shape;385;p23"/>
          <p:cNvSpPr txBox="1"/>
          <p:nvPr>
            <p:ph idx="2" type="title"/>
          </p:nvPr>
        </p:nvSpPr>
        <p:spPr>
          <a:xfrm>
            <a:off x="300500" y="257525"/>
            <a:ext cx="6088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Equipment needed for each student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86" name="Google Shape;386;p23"/>
          <p:cNvSpPr txBox="1"/>
          <p:nvPr>
            <p:ph type="title"/>
          </p:nvPr>
        </p:nvSpPr>
        <p:spPr>
          <a:xfrm>
            <a:off x="255150" y="1027675"/>
            <a:ext cx="8381100" cy="2773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Char char="०"/>
            </a:pPr>
            <a:r>
              <a:rPr lang="en" sz="1800">
                <a:solidFill>
                  <a:schemeClr val="dk1"/>
                </a:solidFill>
                <a:latin typeface="Roboto"/>
                <a:ea typeface="Roboto"/>
                <a:cs typeface="Roboto"/>
                <a:sym typeface="Roboto"/>
              </a:rPr>
              <a:t>Computer</a:t>
            </a:r>
            <a:endParaRPr sz="1800">
              <a:solidFill>
                <a:schemeClr val="dk1"/>
              </a:solidFill>
              <a:latin typeface="Roboto"/>
              <a:ea typeface="Roboto"/>
              <a:cs typeface="Roboto"/>
              <a:sym typeface="Roboto"/>
            </a:endParaRPr>
          </a:p>
          <a:p>
            <a:pPr indent="-342900" lvl="1" marL="914400" rtl="0" algn="l">
              <a:lnSpc>
                <a:spcPct val="115000"/>
              </a:lnSpc>
              <a:spcBef>
                <a:spcPts val="1000"/>
              </a:spcBef>
              <a:spcAft>
                <a:spcPts val="0"/>
              </a:spcAft>
              <a:buSzPts val="1800"/>
              <a:buFont typeface="Roboto"/>
              <a:buChar char="○"/>
            </a:pPr>
            <a:r>
              <a:rPr lang="en" sz="1800">
                <a:latin typeface="Roboto"/>
                <a:ea typeface="Roboto"/>
                <a:cs typeface="Roboto"/>
                <a:sym typeface="Roboto"/>
              </a:rPr>
              <a:t>Meets these </a:t>
            </a:r>
            <a:r>
              <a:rPr lang="en" sz="1800" u="sng">
                <a:solidFill>
                  <a:schemeClr val="hlink"/>
                </a:solidFill>
                <a:latin typeface="Roboto"/>
                <a:ea typeface="Roboto"/>
                <a:cs typeface="Roboto"/>
                <a:sym typeface="Roboto"/>
                <a:hlinkClick r:id="rId3"/>
              </a:rPr>
              <a:t>system requirements</a:t>
            </a:r>
            <a:r>
              <a:rPr lang="en" sz="1800">
                <a:latin typeface="Roboto"/>
                <a:ea typeface="Roboto"/>
                <a:cs typeface="Roboto"/>
                <a:sym typeface="Roboto"/>
              </a:rPr>
              <a:t> for installing Android Studio</a:t>
            </a:r>
            <a:endParaRPr sz="1800">
              <a:latin typeface="Roboto"/>
              <a:ea typeface="Roboto"/>
              <a:cs typeface="Roboto"/>
              <a:sym typeface="Roboto"/>
            </a:endParaRPr>
          </a:p>
          <a:p>
            <a:pPr indent="-342900" lvl="1" marL="914400" rtl="0" algn="l">
              <a:lnSpc>
                <a:spcPct val="115000"/>
              </a:lnSpc>
              <a:spcBef>
                <a:spcPts val="1000"/>
              </a:spcBef>
              <a:spcAft>
                <a:spcPts val="0"/>
              </a:spcAft>
              <a:buSzPts val="1800"/>
              <a:buFont typeface="Roboto"/>
              <a:buChar char="○"/>
            </a:pPr>
            <a:r>
              <a:rPr lang="en" sz="1800">
                <a:latin typeface="Roboto"/>
                <a:ea typeface="Roboto"/>
                <a:cs typeface="Roboto"/>
                <a:sym typeface="Roboto"/>
              </a:rPr>
              <a:t>With Android Studio installed*</a:t>
            </a:r>
            <a:endParaRPr sz="1800">
              <a:latin typeface="Roboto"/>
              <a:ea typeface="Roboto"/>
              <a:cs typeface="Roboto"/>
              <a:sym typeface="Roboto"/>
            </a:endParaRPr>
          </a:p>
          <a:p>
            <a:pPr indent="-342900" lvl="0" marL="457200" rtl="0" algn="l">
              <a:lnSpc>
                <a:spcPct val="115000"/>
              </a:lnSpc>
              <a:spcBef>
                <a:spcPts val="1000"/>
              </a:spcBef>
              <a:spcAft>
                <a:spcPts val="0"/>
              </a:spcAft>
              <a:buClr>
                <a:schemeClr val="dk1"/>
              </a:buClr>
              <a:buSzPts val="1800"/>
              <a:buFont typeface="Roboto"/>
              <a:buChar char="०"/>
            </a:pPr>
            <a:r>
              <a:rPr lang="en" sz="1800">
                <a:solidFill>
                  <a:schemeClr val="dk1"/>
                </a:solidFill>
                <a:latin typeface="Roboto"/>
                <a:ea typeface="Roboto"/>
                <a:cs typeface="Roboto"/>
                <a:sym typeface="Roboto"/>
              </a:rPr>
              <a:t>Internet connection</a:t>
            </a:r>
            <a:endParaRPr sz="1800">
              <a:solidFill>
                <a:schemeClr val="dk1"/>
              </a:solidFill>
              <a:latin typeface="Roboto"/>
              <a:ea typeface="Roboto"/>
              <a:cs typeface="Roboto"/>
              <a:sym typeface="Roboto"/>
            </a:endParaRPr>
          </a:p>
          <a:p>
            <a:pPr indent="-342900" lvl="0" marL="457200" rtl="0" algn="l">
              <a:lnSpc>
                <a:spcPct val="115000"/>
              </a:lnSpc>
              <a:spcBef>
                <a:spcPts val="1000"/>
              </a:spcBef>
              <a:spcAft>
                <a:spcPts val="1000"/>
              </a:spcAft>
              <a:buClr>
                <a:schemeClr val="dk1"/>
              </a:buClr>
              <a:buSzPts val="1800"/>
              <a:buFont typeface="Roboto"/>
              <a:buChar char="०"/>
            </a:pPr>
            <a:r>
              <a:rPr lang="en" sz="1800">
                <a:solidFill>
                  <a:schemeClr val="dk1"/>
                </a:solidFill>
                <a:latin typeface="Roboto"/>
                <a:ea typeface="Roboto"/>
                <a:cs typeface="Roboto"/>
                <a:sym typeface="Roboto"/>
              </a:rPr>
              <a:t>(Optional) Android device &amp; USB cable</a:t>
            </a:r>
            <a:endParaRPr sz="1800">
              <a:solidFill>
                <a:schemeClr val="dk1"/>
              </a:solidFill>
              <a:latin typeface="Roboto"/>
              <a:ea typeface="Roboto"/>
              <a:cs typeface="Roboto"/>
              <a:sym typeface="Roboto"/>
            </a:endParaRPr>
          </a:p>
        </p:txBody>
      </p:sp>
      <p:pic>
        <p:nvPicPr>
          <p:cNvPr id="387" name="Google Shape;387;p23"/>
          <p:cNvPicPr preferRelativeResize="0"/>
          <p:nvPr/>
        </p:nvPicPr>
        <p:blipFill>
          <a:blip r:embed="rId4">
            <a:alphaModFix/>
          </a:blip>
          <a:stretch>
            <a:fillRect/>
          </a:stretch>
        </p:blipFill>
        <p:spPr>
          <a:xfrm>
            <a:off x="5151000" y="2571737"/>
            <a:ext cx="4426000" cy="2426975"/>
          </a:xfrm>
          <a:prstGeom prst="rect">
            <a:avLst/>
          </a:prstGeom>
          <a:noFill/>
          <a:ln>
            <a:noFill/>
          </a:ln>
        </p:spPr>
      </p:pic>
      <p:sp>
        <p:nvSpPr>
          <p:cNvPr id="388" name="Google Shape;388;p23"/>
          <p:cNvSpPr txBox="1"/>
          <p:nvPr/>
        </p:nvSpPr>
        <p:spPr>
          <a:xfrm>
            <a:off x="407550" y="3957575"/>
            <a:ext cx="55791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 Either ask students to install Android Studio ahead of time before the session, or they will do this as part of the hands-on codelabs in the sessions.</a:t>
            </a:r>
            <a:endParaRPr sz="12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2" name="Shape 392"/>
        <p:cNvGrpSpPr/>
        <p:nvPr/>
      </p:nvGrpSpPr>
      <p:grpSpPr>
        <a:xfrm>
          <a:off x="0" y="0"/>
          <a:ext cx="0" cy="0"/>
          <a:chOff x="0" y="0"/>
          <a:chExt cx="0" cy="0"/>
        </a:xfrm>
      </p:grpSpPr>
      <p:sp>
        <p:nvSpPr>
          <p:cNvPr id="393" name="Google Shape;393;p24"/>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During the Event</a:t>
            </a:r>
            <a:endParaRPr/>
          </a:p>
        </p:txBody>
      </p:sp>
      <p:sp>
        <p:nvSpPr>
          <p:cNvPr id="394" name="Google Shape;394;p24"/>
          <p:cNvSpPr txBox="1"/>
          <p:nvPr>
            <p:ph idx="4294967295" type="title"/>
          </p:nvPr>
        </p:nvSpPr>
        <p:spPr>
          <a:xfrm>
            <a:off x="324517" y="1806225"/>
            <a:ext cx="17538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Get the exclusive badge!</a:t>
            </a:r>
            <a:endParaRPr b="1" sz="1400"/>
          </a:p>
        </p:txBody>
      </p:sp>
      <p:sp>
        <p:nvSpPr>
          <p:cNvPr id="395" name="Google Shape;395;p24"/>
          <p:cNvSpPr txBox="1"/>
          <p:nvPr>
            <p:ph idx="4294967295" type="title"/>
          </p:nvPr>
        </p:nvSpPr>
        <p:spPr>
          <a:xfrm>
            <a:off x="324525" y="2368050"/>
            <a:ext cx="18999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At the start of the first session of Android Study Jams, have attendees to go to </a:t>
            </a:r>
            <a:r>
              <a:rPr lang="en" sz="1000" u="sng">
                <a:solidFill>
                  <a:schemeClr val="hlink"/>
                </a:solidFill>
                <a:hlinkClick r:id="rId3"/>
              </a:rPr>
              <a:t>g.co/android/studyjams</a:t>
            </a:r>
            <a:r>
              <a:rPr lang="en" sz="1000"/>
              <a:t>. </a:t>
            </a:r>
            <a:br>
              <a:rPr lang="en" sz="1000"/>
            </a:br>
            <a:r>
              <a:rPr lang="en" sz="1000"/>
              <a:t>This will lead them to the landing page for Android Study Jams, where they will earn their exclusive Android Study Jams participant badge, which they can add to their Google Developer Profile.</a:t>
            </a:r>
            <a:endParaRPr sz="1000"/>
          </a:p>
        </p:txBody>
      </p:sp>
      <p:cxnSp>
        <p:nvCxnSpPr>
          <p:cNvPr id="396" name="Google Shape;396;p24"/>
          <p:cNvCxnSpPr/>
          <p:nvPr/>
        </p:nvCxnSpPr>
        <p:spPr>
          <a:xfrm>
            <a:off x="652425" y="1393175"/>
            <a:ext cx="8511600" cy="0"/>
          </a:xfrm>
          <a:prstGeom prst="straightConnector1">
            <a:avLst/>
          </a:prstGeom>
          <a:noFill/>
          <a:ln cap="flat" cmpd="sng" w="28575">
            <a:solidFill>
              <a:srgbClr val="3DDC84"/>
            </a:solidFill>
            <a:prstDash val="solid"/>
            <a:round/>
            <a:headEnd len="med" w="med" type="none"/>
            <a:tailEnd len="med" w="med" type="none"/>
          </a:ln>
        </p:spPr>
      </p:cxnSp>
      <p:sp>
        <p:nvSpPr>
          <p:cNvPr id="397" name="Google Shape;397;p24"/>
          <p:cNvSpPr/>
          <p:nvPr/>
        </p:nvSpPr>
        <p:spPr>
          <a:xfrm>
            <a:off x="401500" y="11422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a:off x="2447155" y="11422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4483358" y="11463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txBox="1"/>
          <p:nvPr>
            <p:ph idx="4294967295" type="title"/>
          </p:nvPr>
        </p:nvSpPr>
        <p:spPr>
          <a:xfrm>
            <a:off x="2444543" y="1147150"/>
            <a:ext cx="495000" cy="4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Roboto"/>
                <a:ea typeface="Roboto"/>
                <a:cs typeface="Roboto"/>
                <a:sym typeface="Roboto"/>
              </a:rPr>
              <a:t>2</a:t>
            </a:r>
            <a:endParaRPr b="1" sz="1400">
              <a:latin typeface="Roboto"/>
              <a:ea typeface="Roboto"/>
              <a:cs typeface="Roboto"/>
              <a:sym typeface="Roboto"/>
            </a:endParaRPr>
          </a:p>
        </p:txBody>
      </p:sp>
      <p:sp>
        <p:nvSpPr>
          <p:cNvPr id="401" name="Google Shape;401;p24"/>
          <p:cNvSpPr txBox="1"/>
          <p:nvPr>
            <p:ph idx="4294967295" type="title"/>
          </p:nvPr>
        </p:nvSpPr>
        <p:spPr>
          <a:xfrm>
            <a:off x="4484133" y="1151275"/>
            <a:ext cx="495000" cy="4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Roboto"/>
                <a:ea typeface="Roboto"/>
                <a:cs typeface="Roboto"/>
                <a:sym typeface="Roboto"/>
              </a:rPr>
              <a:t>3</a:t>
            </a:r>
            <a:endParaRPr b="1" sz="1400">
              <a:latin typeface="Roboto"/>
              <a:ea typeface="Roboto"/>
              <a:cs typeface="Roboto"/>
              <a:sym typeface="Roboto"/>
            </a:endParaRPr>
          </a:p>
        </p:txBody>
      </p:sp>
      <p:sp>
        <p:nvSpPr>
          <p:cNvPr id="402" name="Google Shape;402;p24"/>
          <p:cNvSpPr/>
          <p:nvPr/>
        </p:nvSpPr>
        <p:spPr>
          <a:xfrm>
            <a:off x="6523694" y="11463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txBox="1"/>
          <p:nvPr>
            <p:ph idx="4294967295" type="title"/>
          </p:nvPr>
        </p:nvSpPr>
        <p:spPr>
          <a:xfrm>
            <a:off x="6523722" y="1151275"/>
            <a:ext cx="495000" cy="4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Roboto"/>
                <a:ea typeface="Roboto"/>
                <a:cs typeface="Roboto"/>
                <a:sym typeface="Roboto"/>
              </a:rPr>
              <a:t>4</a:t>
            </a:r>
            <a:endParaRPr b="1" sz="1400">
              <a:latin typeface="Roboto"/>
              <a:ea typeface="Roboto"/>
              <a:cs typeface="Roboto"/>
              <a:sym typeface="Roboto"/>
            </a:endParaRPr>
          </a:p>
        </p:txBody>
      </p:sp>
      <p:sp>
        <p:nvSpPr>
          <p:cNvPr id="404" name="Google Shape;404;p24"/>
          <p:cNvSpPr txBox="1"/>
          <p:nvPr>
            <p:ph idx="4294967295" type="title"/>
          </p:nvPr>
        </p:nvSpPr>
        <p:spPr>
          <a:xfrm>
            <a:off x="6439675" y="1806075"/>
            <a:ext cx="1753800" cy="4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Answer Questions</a:t>
            </a:r>
            <a:endParaRPr b="1" sz="1400"/>
          </a:p>
        </p:txBody>
      </p:sp>
      <p:sp>
        <p:nvSpPr>
          <p:cNvPr id="405" name="Google Shape;405;p24"/>
          <p:cNvSpPr txBox="1"/>
          <p:nvPr>
            <p:ph idx="4294967295" type="title"/>
          </p:nvPr>
        </p:nvSpPr>
        <p:spPr>
          <a:xfrm>
            <a:off x="6439675" y="2346575"/>
            <a:ext cx="1641600" cy="17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While everyone is working on pathways, make sure everyone you’re available for questions.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Feel free to check on people and ask them </a:t>
            </a:r>
            <a:endParaRPr sz="1000">
              <a:solidFill>
                <a:schemeClr val="dk1"/>
              </a:solidFill>
            </a:endParaRPr>
          </a:p>
          <a:p>
            <a:pPr indent="0" lvl="0" marL="0" rtl="0" algn="l">
              <a:spcBef>
                <a:spcPts val="0"/>
              </a:spcBef>
              <a:spcAft>
                <a:spcPts val="0"/>
              </a:spcAft>
              <a:buNone/>
            </a:pPr>
            <a:r>
              <a:rPr lang="en" sz="1000">
                <a:solidFill>
                  <a:schemeClr val="dk1"/>
                </a:solidFill>
              </a:rPr>
              <a:t>how things are going, rather than wait for people to come to you.</a:t>
            </a:r>
            <a:endParaRPr sz="1000"/>
          </a:p>
        </p:txBody>
      </p:sp>
      <p:sp>
        <p:nvSpPr>
          <p:cNvPr id="406" name="Google Shape;406;p24"/>
          <p:cNvSpPr txBox="1"/>
          <p:nvPr>
            <p:ph idx="4294967295" type="title"/>
          </p:nvPr>
        </p:nvSpPr>
        <p:spPr>
          <a:xfrm>
            <a:off x="4400154" y="1806225"/>
            <a:ext cx="2101200" cy="4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Present deck </a:t>
            </a:r>
            <a:endParaRPr b="1" sz="1400"/>
          </a:p>
          <a:p>
            <a:pPr indent="0" lvl="0" marL="0" rtl="0" algn="l">
              <a:spcBef>
                <a:spcPts val="0"/>
              </a:spcBef>
              <a:spcAft>
                <a:spcPts val="0"/>
              </a:spcAft>
              <a:buNone/>
            </a:pPr>
            <a:r>
              <a:rPr b="1" lang="en" sz="1400"/>
              <a:t>&amp; content demos</a:t>
            </a:r>
            <a:endParaRPr b="1" sz="1400"/>
          </a:p>
        </p:txBody>
      </p:sp>
      <p:sp>
        <p:nvSpPr>
          <p:cNvPr id="407" name="Google Shape;407;p24"/>
          <p:cNvSpPr txBox="1"/>
          <p:nvPr>
            <p:ph idx="4294967295" type="title"/>
          </p:nvPr>
        </p:nvSpPr>
        <p:spPr>
          <a:xfrm>
            <a:off x="4400154" y="2368045"/>
            <a:ext cx="17538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Present the materials that you prepared.</a:t>
            </a:r>
            <a:endParaRPr sz="1000" u="sng">
              <a:solidFill>
                <a:schemeClr val="dk1"/>
              </a:solidFill>
            </a:endParaRPr>
          </a:p>
        </p:txBody>
      </p:sp>
      <p:sp>
        <p:nvSpPr>
          <p:cNvPr id="408" name="Google Shape;408;p24"/>
          <p:cNvSpPr txBox="1"/>
          <p:nvPr>
            <p:ph idx="4294967295" type="title"/>
          </p:nvPr>
        </p:nvSpPr>
        <p:spPr>
          <a:xfrm>
            <a:off x="2386163" y="1796275"/>
            <a:ext cx="17538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Have Fun!</a:t>
            </a:r>
            <a:endParaRPr b="1" sz="1400"/>
          </a:p>
        </p:txBody>
      </p:sp>
      <p:sp>
        <p:nvSpPr>
          <p:cNvPr id="409" name="Google Shape;409;p24"/>
          <p:cNvSpPr txBox="1"/>
          <p:nvPr>
            <p:ph idx="4294967295" type="title"/>
          </p:nvPr>
        </p:nvSpPr>
        <p:spPr>
          <a:xfrm>
            <a:off x="2386170" y="2358100"/>
            <a:ext cx="15243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You bring the energy to the session, so be sure to come energized and ready to have some fun!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Check out the tips on the next slide for running a fun and engaging event.</a:t>
            </a:r>
            <a:endParaRPr sz="1000"/>
          </a:p>
        </p:txBody>
      </p:sp>
      <p:sp>
        <p:nvSpPr>
          <p:cNvPr id="410" name="Google Shape;410;p24"/>
          <p:cNvSpPr txBox="1"/>
          <p:nvPr>
            <p:ph idx="4294967295" type="title"/>
          </p:nvPr>
        </p:nvSpPr>
        <p:spPr>
          <a:xfrm>
            <a:off x="404953" y="1147150"/>
            <a:ext cx="495000" cy="4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Roboto"/>
                <a:ea typeface="Roboto"/>
                <a:cs typeface="Roboto"/>
                <a:sym typeface="Roboto"/>
              </a:rPr>
              <a:t>1</a:t>
            </a:r>
            <a:endParaRPr b="1" sz="1400">
              <a:latin typeface="Roboto"/>
              <a:ea typeface="Roboto"/>
              <a:cs typeface="Roboto"/>
              <a:sym typeface="Roboto"/>
            </a:endParaRPr>
          </a:p>
        </p:txBody>
      </p:sp>
      <p:pic>
        <p:nvPicPr>
          <p:cNvPr id="411" name="Google Shape;411;p24"/>
          <p:cNvPicPr preferRelativeResize="0"/>
          <p:nvPr/>
        </p:nvPicPr>
        <p:blipFill>
          <a:blip r:embed="rId4">
            <a:alphaModFix/>
          </a:blip>
          <a:stretch>
            <a:fillRect/>
          </a:stretch>
        </p:blipFill>
        <p:spPr>
          <a:xfrm>
            <a:off x="895535" y="2316241"/>
            <a:ext cx="697225" cy="697225"/>
          </a:xfrm>
          <a:prstGeom prst="rect">
            <a:avLst/>
          </a:prstGeom>
          <a:noFill/>
          <a:ln>
            <a:noFill/>
          </a:ln>
          <a:effectLst>
            <a:outerShdw blurRad="100013" rotWithShape="0" algn="bl" dir="3300000" dist="38100">
              <a:srgbClr val="000000">
                <a:alpha val="66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5"/>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a Fun and Engaging Event</a:t>
            </a:r>
            <a:endParaRPr/>
          </a:p>
        </p:txBody>
      </p:sp>
      <p:sp>
        <p:nvSpPr>
          <p:cNvPr id="417" name="Google Shape;417;p25"/>
          <p:cNvSpPr txBox="1"/>
          <p:nvPr>
            <p:ph type="title"/>
          </p:nvPr>
        </p:nvSpPr>
        <p:spPr>
          <a:xfrm>
            <a:off x="300500" y="990000"/>
            <a:ext cx="7334400" cy="8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Prepare Seed Questions</a:t>
            </a:r>
            <a:endParaRPr sz="1800">
              <a:solidFill>
                <a:schemeClr val="dk1"/>
              </a:solidFill>
              <a:latin typeface="Roboto"/>
              <a:ea typeface="Roboto"/>
              <a:cs typeface="Roboto"/>
              <a:sym typeface="Roboto"/>
            </a:endParaRPr>
          </a:p>
          <a:p>
            <a:pPr indent="-342900" lvl="1" marL="914400" rtl="0" algn="l">
              <a:lnSpc>
                <a:spcPct val="115000"/>
              </a:lnSpc>
              <a:spcBef>
                <a:spcPts val="500"/>
              </a:spcBef>
              <a:spcAft>
                <a:spcPts val="0"/>
              </a:spcAft>
              <a:buClr>
                <a:schemeClr val="dk1"/>
              </a:buClr>
              <a:buSzPts val="1800"/>
              <a:buFont typeface="Roboto"/>
              <a:buChar char="○"/>
            </a:pPr>
            <a:r>
              <a:rPr lang="en" sz="1800">
                <a:solidFill>
                  <a:schemeClr val="dk1"/>
                </a:solidFill>
                <a:latin typeface="Roboto"/>
                <a:ea typeface="Roboto"/>
                <a:cs typeface="Roboto"/>
                <a:sym typeface="Roboto"/>
              </a:rPr>
              <a:t>Use pre-prepared questions, or seed questions, to help keep engagement and discussion going.</a:t>
            </a:r>
            <a:endParaRPr sz="1800">
              <a:solidFill>
                <a:schemeClr val="dk1"/>
              </a:solidFill>
              <a:latin typeface="Roboto"/>
              <a:ea typeface="Roboto"/>
              <a:cs typeface="Roboto"/>
              <a:sym typeface="Roboto"/>
            </a:endParaRPr>
          </a:p>
          <a:p>
            <a:pPr indent="-342900" lvl="1" marL="914400" rtl="0" algn="l">
              <a:lnSpc>
                <a:spcPct val="115000"/>
              </a:lnSpc>
              <a:spcBef>
                <a:spcPts val="5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can collect them at the very beginning from participants to gauge their understanding and return to them later.</a:t>
            </a:r>
            <a:endParaRPr sz="1800">
              <a:solidFill>
                <a:schemeClr val="dk1"/>
              </a:solidFill>
              <a:latin typeface="Roboto"/>
              <a:ea typeface="Roboto"/>
              <a:cs typeface="Roboto"/>
              <a:sym typeface="Roboto"/>
            </a:endParaRPr>
          </a:p>
          <a:p>
            <a:pPr indent="-342900" lvl="0" marL="457200" rtl="0" algn="l">
              <a:lnSpc>
                <a:spcPct val="115000"/>
              </a:lnSpc>
              <a:spcBef>
                <a:spcPts val="500"/>
              </a:spcBef>
              <a:spcAft>
                <a:spcPts val="0"/>
              </a:spcAft>
              <a:buClr>
                <a:schemeClr val="dk1"/>
              </a:buClr>
              <a:buSzPts val="1800"/>
              <a:buFont typeface="Roboto"/>
              <a:buChar char="●"/>
            </a:pPr>
            <a:r>
              <a:rPr lang="en" sz="1800">
                <a:solidFill>
                  <a:schemeClr val="dk1"/>
                </a:solidFill>
                <a:latin typeface="Roboto"/>
                <a:ea typeface="Roboto"/>
                <a:cs typeface="Roboto"/>
                <a:sym typeface="Roboto"/>
              </a:rPr>
              <a:t>Make sure the entire room can hear you. Project while speaking or use a microphone.</a:t>
            </a:r>
            <a:endParaRPr sz="1800">
              <a:solidFill>
                <a:schemeClr val="dk1"/>
              </a:solidFill>
              <a:latin typeface="Roboto"/>
              <a:ea typeface="Roboto"/>
              <a:cs typeface="Roboto"/>
              <a:sym typeface="Roboto"/>
            </a:endParaRPr>
          </a:p>
          <a:p>
            <a:pPr indent="-342900" lvl="0" marL="457200" rtl="0" algn="l">
              <a:lnSpc>
                <a:spcPct val="115000"/>
              </a:lnSpc>
              <a:spcBef>
                <a:spcPts val="500"/>
              </a:spcBef>
              <a:spcAft>
                <a:spcPts val="500"/>
              </a:spcAft>
              <a:buClr>
                <a:schemeClr val="dk1"/>
              </a:buClr>
              <a:buSzPts val="1800"/>
              <a:buFont typeface="Roboto"/>
              <a:buChar char="●"/>
            </a:pPr>
            <a:r>
              <a:rPr lang="en" sz="1800">
                <a:solidFill>
                  <a:schemeClr val="dk1"/>
                </a:solidFill>
                <a:latin typeface="Roboto"/>
                <a:ea typeface="Roboto"/>
                <a:cs typeface="Roboto"/>
                <a:sym typeface="Roboto"/>
              </a:rPr>
              <a:t>Smile &amp; have fun!</a:t>
            </a:r>
            <a:endParaRPr sz="18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1" name="Shape 421"/>
        <p:cNvGrpSpPr/>
        <p:nvPr/>
      </p:nvGrpSpPr>
      <p:grpSpPr>
        <a:xfrm>
          <a:off x="0" y="0"/>
          <a:ext cx="0" cy="0"/>
          <a:chOff x="0" y="0"/>
          <a:chExt cx="0" cy="0"/>
        </a:xfrm>
      </p:grpSpPr>
      <p:sp>
        <p:nvSpPr>
          <p:cNvPr id="422" name="Google Shape;422;p26"/>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the Event</a:t>
            </a:r>
            <a:endParaRPr>
              <a:solidFill>
                <a:schemeClr val="dk1"/>
              </a:solidFill>
            </a:endParaRPr>
          </a:p>
          <a:p>
            <a:pPr indent="0" lvl="0" marL="0" rtl="0" algn="l">
              <a:spcBef>
                <a:spcPts val="0"/>
              </a:spcBef>
              <a:spcAft>
                <a:spcPts val="0"/>
              </a:spcAft>
              <a:buNone/>
            </a:pPr>
            <a:r>
              <a:t/>
            </a:r>
            <a:endParaRPr/>
          </a:p>
        </p:txBody>
      </p:sp>
      <p:sp>
        <p:nvSpPr>
          <p:cNvPr id="423" name="Google Shape;423;p26"/>
          <p:cNvSpPr txBox="1"/>
          <p:nvPr>
            <p:ph idx="4294967295" type="title"/>
          </p:nvPr>
        </p:nvSpPr>
        <p:spPr>
          <a:xfrm>
            <a:off x="310150" y="1801338"/>
            <a:ext cx="20301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Celebrate the end with attendees</a:t>
            </a:r>
            <a:endParaRPr b="1" sz="1400"/>
          </a:p>
        </p:txBody>
      </p:sp>
      <p:sp>
        <p:nvSpPr>
          <p:cNvPr id="424" name="Google Shape;424;p26"/>
          <p:cNvSpPr txBox="1"/>
          <p:nvPr>
            <p:ph idx="4294967295" type="title"/>
          </p:nvPr>
        </p:nvSpPr>
        <p:spPr>
          <a:xfrm>
            <a:off x="5638031" y="1801337"/>
            <a:ext cx="17538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Gauge interest in more events</a:t>
            </a:r>
            <a:endParaRPr b="1" sz="1400"/>
          </a:p>
        </p:txBody>
      </p:sp>
      <p:sp>
        <p:nvSpPr>
          <p:cNvPr id="425" name="Google Shape;425;p26"/>
          <p:cNvSpPr txBox="1"/>
          <p:nvPr>
            <p:ph idx="4294967295" type="title"/>
          </p:nvPr>
        </p:nvSpPr>
        <p:spPr>
          <a:xfrm>
            <a:off x="2020549" y="1801338"/>
            <a:ext cx="19044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Submit post-event survey</a:t>
            </a:r>
            <a:endParaRPr b="1" sz="1400"/>
          </a:p>
        </p:txBody>
      </p:sp>
      <p:sp>
        <p:nvSpPr>
          <p:cNvPr id="426" name="Google Shape;426;p26"/>
          <p:cNvSpPr txBox="1"/>
          <p:nvPr>
            <p:ph idx="4294967295" type="title"/>
          </p:nvPr>
        </p:nvSpPr>
        <p:spPr>
          <a:xfrm>
            <a:off x="3884213" y="1801337"/>
            <a:ext cx="17538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Share slides </a:t>
            </a:r>
            <a:endParaRPr b="1" sz="1400"/>
          </a:p>
          <a:p>
            <a:pPr indent="0" lvl="0" marL="0" rtl="0" algn="l">
              <a:spcBef>
                <a:spcPts val="0"/>
              </a:spcBef>
              <a:spcAft>
                <a:spcPts val="0"/>
              </a:spcAft>
              <a:buNone/>
            </a:pPr>
            <a:r>
              <a:rPr b="1" lang="en" sz="1400"/>
              <a:t>with attendees</a:t>
            </a:r>
            <a:endParaRPr b="1" sz="1400"/>
          </a:p>
        </p:txBody>
      </p:sp>
      <p:sp>
        <p:nvSpPr>
          <p:cNvPr id="427" name="Google Shape;427;p26"/>
          <p:cNvSpPr txBox="1"/>
          <p:nvPr>
            <p:ph idx="4294967295" type="title"/>
          </p:nvPr>
        </p:nvSpPr>
        <p:spPr>
          <a:xfrm>
            <a:off x="5638025" y="2367941"/>
            <a:ext cx="1753800" cy="12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This can act as a springboard for more Android Study Jam sessions or general Android meetups in your community -- don’t lose momentum!</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Make sure people know where to look if they want to learn more.</a:t>
            </a:r>
            <a:endParaRPr sz="1000">
              <a:solidFill>
                <a:schemeClr val="dk1"/>
              </a:solidFill>
            </a:endParaRPr>
          </a:p>
        </p:txBody>
      </p:sp>
      <p:sp>
        <p:nvSpPr>
          <p:cNvPr id="428" name="Google Shape;428;p26"/>
          <p:cNvSpPr txBox="1"/>
          <p:nvPr>
            <p:ph idx="4294967295" type="title"/>
          </p:nvPr>
        </p:nvSpPr>
        <p:spPr>
          <a:xfrm>
            <a:off x="3884224" y="2367950"/>
            <a:ext cx="16611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Attendees will want access to your deck after the session, so make sure to make a copy and send it out afterwards, or just post a short link at the end of the event.</a:t>
            </a:r>
            <a:endParaRPr sz="1000">
              <a:solidFill>
                <a:schemeClr val="dk1"/>
              </a:solidFill>
            </a:endParaRPr>
          </a:p>
        </p:txBody>
      </p:sp>
      <p:sp>
        <p:nvSpPr>
          <p:cNvPr id="429" name="Google Shape;429;p26"/>
          <p:cNvSpPr txBox="1"/>
          <p:nvPr>
            <p:ph idx="4294967295" type="title"/>
          </p:nvPr>
        </p:nvSpPr>
        <p:spPr>
          <a:xfrm>
            <a:off x="2020550" y="2367934"/>
            <a:ext cx="1753800" cy="18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Fill out </a:t>
            </a:r>
            <a:r>
              <a:rPr lang="en" sz="1000"/>
              <a:t>the</a:t>
            </a:r>
            <a:r>
              <a:rPr lang="en" sz="1000">
                <a:solidFill>
                  <a:schemeClr val="dk1"/>
                </a:solidFill>
              </a:rPr>
              <a:t> post-event survey so that Google can continuously improve this session.</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You can find more information about the post-event survey </a:t>
            </a:r>
            <a:r>
              <a:rPr lang="en" sz="1000" u="sng">
                <a:solidFill>
                  <a:schemeClr val="hlink"/>
                </a:solidFill>
                <a:hlinkClick action="ppaction://hlinksldjump" r:id="rId3"/>
              </a:rPr>
              <a:t>here</a:t>
            </a:r>
            <a:r>
              <a:rPr lang="en" sz="1000">
                <a:solidFill>
                  <a:schemeClr val="dk1"/>
                </a:solidFill>
              </a:rPr>
              <a:t>.</a:t>
            </a:r>
            <a:endParaRPr sz="1000"/>
          </a:p>
        </p:txBody>
      </p:sp>
      <p:sp>
        <p:nvSpPr>
          <p:cNvPr id="430" name="Google Shape;430;p26"/>
          <p:cNvSpPr txBox="1"/>
          <p:nvPr>
            <p:ph idx="4294967295" type="title"/>
          </p:nvPr>
        </p:nvSpPr>
        <p:spPr>
          <a:xfrm>
            <a:off x="310150" y="2367950"/>
            <a:ext cx="1524300" cy="19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Your attendees have worked hard and learned a lot. They deserve to be celebrated, and </a:t>
            </a:r>
            <a:endParaRPr sz="1000"/>
          </a:p>
          <a:p>
            <a:pPr indent="0" lvl="0" marL="0" rtl="0" algn="l">
              <a:spcBef>
                <a:spcPts val="0"/>
              </a:spcBef>
              <a:spcAft>
                <a:spcPts val="0"/>
              </a:spcAft>
              <a:buNone/>
            </a:pPr>
            <a:r>
              <a:rPr lang="en" sz="1000"/>
              <a:t>so do you!</a:t>
            </a:r>
            <a:endParaRPr sz="1000"/>
          </a:p>
        </p:txBody>
      </p:sp>
      <p:cxnSp>
        <p:nvCxnSpPr>
          <p:cNvPr id="431" name="Google Shape;431;p26"/>
          <p:cNvCxnSpPr/>
          <p:nvPr/>
        </p:nvCxnSpPr>
        <p:spPr>
          <a:xfrm>
            <a:off x="652425" y="1393175"/>
            <a:ext cx="8511600" cy="0"/>
          </a:xfrm>
          <a:prstGeom prst="straightConnector1">
            <a:avLst/>
          </a:prstGeom>
          <a:noFill/>
          <a:ln cap="flat" cmpd="sng" w="28575">
            <a:solidFill>
              <a:srgbClr val="3DDC84"/>
            </a:solidFill>
            <a:prstDash val="solid"/>
            <a:round/>
            <a:headEnd len="med" w="med" type="none"/>
            <a:tailEnd len="med" w="med" type="none"/>
          </a:ln>
        </p:spPr>
      </p:cxnSp>
      <p:sp>
        <p:nvSpPr>
          <p:cNvPr id="432" name="Google Shape;432;p26"/>
          <p:cNvSpPr/>
          <p:nvPr/>
        </p:nvSpPr>
        <p:spPr>
          <a:xfrm>
            <a:off x="401500" y="11422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2108125" y="11422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3975450" y="11463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txBox="1"/>
          <p:nvPr>
            <p:ph idx="4294967295" type="title"/>
          </p:nvPr>
        </p:nvSpPr>
        <p:spPr>
          <a:xfrm>
            <a:off x="2111578" y="1147150"/>
            <a:ext cx="495000" cy="4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Roboto Medium"/>
                <a:ea typeface="Roboto Medium"/>
                <a:cs typeface="Roboto Medium"/>
                <a:sym typeface="Roboto Medium"/>
              </a:rPr>
              <a:t>2</a:t>
            </a:r>
            <a:endParaRPr sz="1400">
              <a:latin typeface="Roboto Medium"/>
              <a:ea typeface="Roboto Medium"/>
              <a:cs typeface="Roboto Medium"/>
              <a:sym typeface="Roboto Medium"/>
            </a:endParaRPr>
          </a:p>
        </p:txBody>
      </p:sp>
      <p:sp>
        <p:nvSpPr>
          <p:cNvPr id="436" name="Google Shape;436;p26"/>
          <p:cNvSpPr txBox="1"/>
          <p:nvPr>
            <p:ph idx="4294967295" type="title"/>
          </p:nvPr>
        </p:nvSpPr>
        <p:spPr>
          <a:xfrm>
            <a:off x="3975478" y="1151275"/>
            <a:ext cx="495000" cy="4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Roboto Medium"/>
                <a:ea typeface="Roboto Medium"/>
                <a:cs typeface="Roboto Medium"/>
                <a:sym typeface="Roboto Medium"/>
              </a:rPr>
              <a:t>3</a:t>
            </a:r>
            <a:endParaRPr sz="1400">
              <a:latin typeface="Roboto Medium"/>
              <a:ea typeface="Roboto Medium"/>
              <a:cs typeface="Roboto Medium"/>
              <a:sym typeface="Roboto Medium"/>
            </a:endParaRPr>
          </a:p>
        </p:txBody>
      </p:sp>
      <p:sp>
        <p:nvSpPr>
          <p:cNvPr id="437" name="Google Shape;437;p26"/>
          <p:cNvSpPr/>
          <p:nvPr/>
        </p:nvSpPr>
        <p:spPr>
          <a:xfrm>
            <a:off x="5696150" y="1142225"/>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txBox="1"/>
          <p:nvPr>
            <p:ph idx="4294967295" type="title"/>
          </p:nvPr>
        </p:nvSpPr>
        <p:spPr>
          <a:xfrm>
            <a:off x="5696150" y="1147150"/>
            <a:ext cx="501900" cy="49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Roboto Medium"/>
                <a:ea typeface="Roboto Medium"/>
                <a:cs typeface="Roboto Medium"/>
                <a:sym typeface="Roboto Medium"/>
              </a:rPr>
              <a:t>4</a:t>
            </a:r>
            <a:endParaRPr sz="1400">
              <a:latin typeface="Roboto Medium"/>
              <a:ea typeface="Roboto Medium"/>
              <a:cs typeface="Roboto Medium"/>
              <a:sym typeface="Roboto Medium"/>
            </a:endParaRPr>
          </a:p>
        </p:txBody>
      </p:sp>
      <p:sp>
        <p:nvSpPr>
          <p:cNvPr id="439" name="Google Shape;439;p26"/>
          <p:cNvSpPr txBox="1"/>
          <p:nvPr>
            <p:ph type="title"/>
          </p:nvPr>
        </p:nvSpPr>
        <p:spPr>
          <a:xfrm>
            <a:off x="-36514" y="990000"/>
            <a:ext cx="1353300" cy="81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1</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3" name="Shape 443"/>
        <p:cNvGrpSpPr/>
        <p:nvPr/>
      </p:nvGrpSpPr>
      <p:grpSpPr>
        <a:xfrm>
          <a:off x="0" y="0"/>
          <a:ext cx="0" cy="0"/>
          <a:chOff x="0" y="0"/>
          <a:chExt cx="0" cy="0"/>
        </a:xfrm>
      </p:grpSpPr>
      <p:sp>
        <p:nvSpPr>
          <p:cNvPr id="444" name="Google Shape;444;p27"/>
          <p:cNvSpPr txBox="1"/>
          <p:nvPr>
            <p:ph idx="2" type="title"/>
          </p:nvPr>
        </p:nvSpPr>
        <p:spPr>
          <a:xfrm>
            <a:off x="300500" y="257525"/>
            <a:ext cx="65613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Submit Post-Event </a:t>
            </a:r>
            <a:r>
              <a:rPr lang="en"/>
              <a:t>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45" name="Google Shape;445;p27"/>
          <p:cNvSpPr txBox="1"/>
          <p:nvPr>
            <p:ph type="title"/>
          </p:nvPr>
        </p:nvSpPr>
        <p:spPr>
          <a:xfrm>
            <a:off x="300500" y="2037175"/>
            <a:ext cx="7418100" cy="127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a:latin typeface="Roboto"/>
                <a:ea typeface="Roboto"/>
                <a:cs typeface="Roboto"/>
                <a:sym typeface="Roboto"/>
              </a:rPr>
              <a:t>For Google developer communities (such as Developer Student Clubs and Google Developer Groups), please fill</a:t>
            </a:r>
            <a:r>
              <a:rPr lang="en" sz="1800">
                <a:solidFill>
                  <a:schemeClr val="dk1"/>
                </a:solidFill>
                <a:latin typeface="Roboto"/>
                <a:ea typeface="Roboto"/>
                <a:cs typeface="Roboto"/>
                <a:sym typeface="Roboto"/>
              </a:rPr>
              <a:t> out the post-event survey form for </a:t>
            </a:r>
            <a:r>
              <a:rPr lang="en" sz="1800">
                <a:solidFill>
                  <a:schemeClr val="dk1"/>
                </a:solidFill>
                <a:latin typeface="Roboto"/>
                <a:ea typeface="Roboto"/>
                <a:cs typeface="Roboto"/>
                <a:sym typeface="Roboto"/>
              </a:rPr>
              <a:t>each Android Study </a:t>
            </a:r>
            <a:r>
              <a:rPr lang="en" sz="1800">
                <a:solidFill>
                  <a:schemeClr val="dk1"/>
                </a:solidFill>
                <a:latin typeface="Roboto"/>
                <a:ea typeface="Roboto"/>
                <a:cs typeface="Roboto"/>
                <a:sym typeface="Roboto"/>
              </a:rPr>
              <a:t>Ja</a:t>
            </a:r>
            <a:r>
              <a:rPr lang="en" sz="1800">
                <a:solidFill>
                  <a:schemeClr val="dk1"/>
                </a:solidFill>
                <a:latin typeface="Roboto"/>
                <a:ea typeface="Roboto"/>
                <a:cs typeface="Roboto"/>
                <a:sym typeface="Roboto"/>
              </a:rPr>
              <a:t>ms session you organize </a:t>
            </a:r>
            <a:r>
              <a:rPr lang="en" sz="1800">
                <a:solidFill>
                  <a:schemeClr val="dk1"/>
                </a:solidFill>
                <a:latin typeface="Roboto"/>
                <a:ea typeface="Roboto"/>
                <a:cs typeface="Roboto"/>
                <a:sym typeface="Roboto"/>
              </a:rPr>
              <a:t>through the</a:t>
            </a:r>
            <a:r>
              <a:rPr lang="en" sz="1800">
                <a:solidFill>
                  <a:schemeClr val="dk1"/>
                </a:solidFill>
                <a:latin typeface="Roboto"/>
                <a:ea typeface="Roboto"/>
                <a:cs typeface="Roboto"/>
                <a:sym typeface="Roboto"/>
              </a:rPr>
              <a:t> event platform</a:t>
            </a:r>
            <a:r>
              <a:rPr lang="en" sz="1800">
                <a:solidFill>
                  <a:schemeClr val="dk1"/>
                </a:solidFill>
                <a:latin typeface="Roboto"/>
                <a:ea typeface="Roboto"/>
                <a:cs typeface="Roboto"/>
                <a:sym typeface="Roboto"/>
              </a:rPr>
              <a:t>’s automated email</a:t>
            </a:r>
            <a:r>
              <a:rPr lang="en" sz="1800">
                <a:solidFill>
                  <a:schemeClr val="dk1"/>
                </a:solidFill>
                <a:latin typeface="Roboto"/>
                <a:ea typeface="Roboto"/>
                <a:cs typeface="Roboto"/>
                <a:sym typeface="Roboto"/>
              </a:rPr>
              <a:t>. (Required)</a:t>
            </a:r>
            <a:endParaRPr sz="1800">
              <a:solidFill>
                <a:schemeClr val="dk1"/>
              </a:solidFill>
              <a:latin typeface="Roboto"/>
              <a:ea typeface="Roboto"/>
              <a:cs typeface="Roboto"/>
              <a:sym typeface="Roboto"/>
            </a:endParaRPr>
          </a:p>
        </p:txBody>
      </p:sp>
      <p:sp>
        <p:nvSpPr>
          <p:cNvPr id="446" name="Google Shape;446;p27"/>
          <p:cNvSpPr txBox="1"/>
          <p:nvPr>
            <p:ph idx="2" type="title"/>
          </p:nvPr>
        </p:nvSpPr>
        <p:spPr>
          <a:xfrm>
            <a:off x="300500" y="1108075"/>
            <a:ext cx="74181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t>If you have any specific feedback on the Android Study Jams content, fill out this form </a:t>
            </a:r>
            <a:r>
              <a:rPr b="0" lang="en" sz="1800" u="sng">
                <a:solidFill>
                  <a:schemeClr val="hlink"/>
                </a:solidFill>
                <a:hlinkClick r:id="rId3"/>
              </a:rPr>
              <a:t>here</a:t>
            </a:r>
            <a:r>
              <a:rPr b="0" lang="en" sz="1800"/>
              <a:t>! (Optional)</a:t>
            </a:r>
            <a:endParaRPr b="0" sz="1800">
              <a:solidFill>
                <a:srgbClr val="3DDC8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0"/>
          <p:cNvSpPr txBox="1"/>
          <p:nvPr>
            <p:ph idx="2" type="title"/>
          </p:nvPr>
        </p:nvSpPr>
        <p:spPr>
          <a:xfrm>
            <a:off x="1138700" y="1171925"/>
            <a:ext cx="6751800" cy="7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3DDC84"/>
                </a:solidFill>
              </a:rPr>
              <a:t>What are Android Study Jams?</a:t>
            </a:r>
            <a:endParaRPr>
              <a:solidFill>
                <a:srgbClr val="3DDC84"/>
              </a:solidFill>
            </a:endParaRPr>
          </a:p>
        </p:txBody>
      </p:sp>
      <p:sp>
        <p:nvSpPr>
          <p:cNvPr id="67" name="Google Shape;67;p10"/>
          <p:cNvSpPr txBox="1"/>
          <p:nvPr/>
        </p:nvSpPr>
        <p:spPr>
          <a:xfrm>
            <a:off x="696725" y="1840650"/>
            <a:ext cx="7754100" cy="11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Android Study Jams are community-organized study groups</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for people to learn how to build Android apps</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using an online training course*</a:t>
            </a:r>
            <a:endParaRPr sz="1800">
              <a:solidFill>
                <a:schemeClr val="dk1"/>
              </a:solidFill>
              <a:latin typeface="Roboto"/>
              <a:ea typeface="Roboto"/>
              <a:cs typeface="Roboto"/>
              <a:sym typeface="Roboto"/>
            </a:endParaRPr>
          </a:p>
          <a:p>
            <a:pPr indent="0" lvl="0" marL="0" rtl="0" algn="l">
              <a:spcBef>
                <a:spcPts val="1000"/>
              </a:spcBef>
              <a:spcAft>
                <a:spcPts val="1000"/>
              </a:spcAft>
              <a:buNone/>
            </a:pPr>
            <a:r>
              <a:t/>
            </a:r>
            <a:endParaRPr sz="1800">
              <a:solidFill>
                <a:schemeClr val="dk1"/>
              </a:solidFill>
              <a:latin typeface="Roboto"/>
              <a:ea typeface="Roboto"/>
              <a:cs typeface="Roboto"/>
              <a:sym typeface="Roboto"/>
            </a:endParaRPr>
          </a:p>
        </p:txBody>
      </p:sp>
      <p:sp>
        <p:nvSpPr>
          <p:cNvPr id="68" name="Google Shape;68;p10"/>
          <p:cNvSpPr txBox="1"/>
          <p:nvPr/>
        </p:nvSpPr>
        <p:spPr>
          <a:xfrm>
            <a:off x="300500" y="4602675"/>
            <a:ext cx="1977300" cy="28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Roboto"/>
                <a:ea typeface="Roboto"/>
                <a:cs typeface="Roboto"/>
                <a:sym typeface="Roboto"/>
              </a:rPr>
              <a:t>* Note: One session will utilize Kotlin Koans material</a:t>
            </a:r>
            <a:endParaRPr sz="600">
              <a:latin typeface="Roboto"/>
              <a:ea typeface="Roboto"/>
              <a:cs typeface="Roboto"/>
              <a:sym typeface="Roboto"/>
            </a:endParaRPr>
          </a:p>
        </p:txBody>
      </p:sp>
      <p:pic>
        <p:nvPicPr>
          <p:cNvPr id="69" name="Google Shape;69;p10"/>
          <p:cNvPicPr preferRelativeResize="0"/>
          <p:nvPr/>
        </p:nvPicPr>
        <p:blipFill rotWithShape="1">
          <a:blip r:embed="rId3">
            <a:alphaModFix/>
          </a:blip>
          <a:srcRect b="0" l="20312" r="20121" t="35625"/>
          <a:stretch/>
        </p:blipFill>
        <p:spPr>
          <a:xfrm>
            <a:off x="5202821" y="3450154"/>
            <a:ext cx="988945" cy="572521"/>
          </a:xfrm>
          <a:prstGeom prst="rect">
            <a:avLst/>
          </a:prstGeom>
          <a:noFill/>
          <a:ln>
            <a:noFill/>
          </a:ln>
        </p:spPr>
      </p:pic>
      <p:pic>
        <p:nvPicPr>
          <p:cNvPr id="70" name="Google Shape;70;p10"/>
          <p:cNvPicPr preferRelativeResize="0"/>
          <p:nvPr/>
        </p:nvPicPr>
        <p:blipFill rotWithShape="1">
          <a:blip r:embed="rId3">
            <a:alphaModFix/>
          </a:blip>
          <a:srcRect b="0" l="20312" r="20121" t="35625"/>
          <a:stretch/>
        </p:blipFill>
        <p:spPr>
          <a:xfrm>
            <a:off x="3640625" y="3008850"/>
            <a:ext cx="1866302" cy="1080425"/>
          </a:xfrm>
          <a:prstGeom prst="rect">
            <a:avLst/>
          </a:prstGeom>
          <a:noFill/>
          <a:ln>
            <a:noFill/>
          </a:ln>
        </p:spPr>
      </p:pic>
      <p:pic>
        <p:nvPicPr>
          <p:cNvPr id="71" name="Google Shape;71;p10"/>
          <p:cNvPicPr preferRelativeResize="0"/>
          <p:nvPr/>
        </p:nvPicPr>
        <p:blipFill rotWithShape="1">
          <a:blip r:embed="rId3">
            <a:alphaModFix/>
          </a:blip>
          <a:srcRect b="0" l="20312" r="20121" t="35625"/>
          <a:stretch/>
        </p:blipFill>
        <p:spPr>
          <a:xfrm>
            <a:off x="2926289" y="3450154"/>
            <a:ext cx="988945" cy="5725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8"/>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Hosting Events Virtually</a:t>
            </a:r>
            <a:endParaRPr/>
          </a:p>
        </p:txBody>
      </p:sp>
      <p:cxnSp>
        <p:nvCxnSpPr>
          <p:cNvPr id="452" name="Google Shape;452;p28"/>
          <p:cNvCxnSpPr/>
          <p:nvPr/>
        </p:nvCxnSpPr>
        <p:spPr>
          <a:xfrm>
            <a:off x="652425" y="1393175"/>
            <a:ext cx="8511600" cy="0"/>
          </a:xfrm>
          <a:prstGeom prst="straightConnector1">
            <a:avLst/>
          </a:prstGeom>
          <a:noFill/>
          <a:ln cap="flat" cmpd="sng" w="28575">
            <a:solidFill>
              <a:srgbClr val="3DDC84"/>
            </a:solidFill>
            <a:prstDash val="solid"/>
            <a:round/>
            <a:headEnd len="med" w="med" type="none"/>
            <a:tailEnd len="med" w="med" type="none"/>
          </a:ln>
        </p:spPr>
      </p:cxnSp>
      <p:sp>
        <p:nvSpPr>
          <p:cNvPr id="453" name="Google Shape;453;p28"/>
          <p:cNvSpPr/>
          <p:nvPr/>
        </p:nvSpPr>
        <p:spPr>
          <a:xfrm>
            <a:off x="401500" y="11422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2108125" y="11422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3975450" y="1146350"/>
            <a:ext cx="501900" cy="501900"/>
          </a:xfrm>
          <a:prstGeom prst="ellipse">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txBox="1"/>
          <p:nvPr>
            <p:ph idx="4294967295" type="title"/>
          </p:nvPr>
        </p:nvSpPr>
        <p:spPr>
          <a:xfrm>
            <a:off x="2187778" y="1147150"/>
            <a:ext cx="495000" cy="49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Roboto Medium"/>
                <a:ea typeface="Roboto Medium"/>
                <a:cs typeface="Roboto Medium"/>
                <a:sym typeface="Roboto Medium"/>
              </a:rPr>
              <a:t> </a:t>
            </a:r>
            <a:r>
              <a:rPr lang="en" sz="1400">
                <a:latin typeface="Roboto Medium"/>
                <a:ea typeface="Roboto Medium"/>
                <a:cs typeface="Roboto Medium"/>
                <a:sym typeface="Roboto Medium"/>
              </a:rPr>
              <a:t>2</a:t>
            </a:r>
            <a:endParaRPr sz="1400">
              <a:latin typeface="Roboto Medium"/>
              <a:ea typeface="Roboto Medium"/>
              <a:cs typeface="Roboto Medium"/>
              <a:sym typeface="Roboto Medium"/>
            </a:endParaRPr>
          </a:p>
        </p:txBody>
      </p:sp>
      <p:sp>
        <p:nvSpPr>
          <p:cNvPr id="457" name="Google Shape;457;p28"/>
          <p:cNvSpPr txBox="1"/>
          <p:nvPr>
            <p:ph idx="4294967295" type="title"/>
          </p:nvPr>
        </p:nvSpPr>
        <p:spPr>
          <a:xfrm>
            <a:off x="4087029" y="1151275"/>
            <a:ext cx="495000" cy="49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Roboto Medium"/>
                <a:ea typeface="Roboto Medium"/>
                <a:cs typeface="Roboto Medium"/>
                <a:sym typeface="Roboto Medium"/>
              </a:rPr>
              <a:t>3</a:t>
            </a:r>
            <a:endParaRPr sz="1400">
              <a:latin typeface="Roboto Medium"/>
              <a:ea typeface="Roboto Medium"/>
              <a:cs typeface="Roboto Medium"/>
              <a:sym typeface="Roboto Medium"/>
            </a:endParaRPr>
          </a:p>
        </p:txBody>
      </p:sp>
      <p:sp>
        <p:nvSpPr>
          <p:cNvPr id="458" name="Google Shape;458;p28"/>
          <p:cNvSpPr txBox="1"/>
          <p:nvPr>
            <p:ph idx="4294967295" type="title"/>
          </p:nvPr>
        </p:nvSpPr>
        <p:spPr>
          <a:xfrm>
            <a:off x="310150" y="1803400"/>
            <a:ext cx="1753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Create your event</a:t>
            </a:r>
            <a:endParaRPr b="1" sz="1400"/>
          </a:p>
        </p:txBody>
      </p:sp>
      <p:sp>
        <p:nvSpPr>
          <p:cNvPr id="459" name="Google Shape;459;p28"/>
          <p:cNvSpPr txBox="1"/>
          <p:nvPr>
            <p:ph idx="4294967295" type="title"/>
          </p:nvPr>
        </p:nvSpPr>
        <p:spPr>
          <a:xfrm>
            <a:off x="2095700" y="1803400"/>
            <a:ext cx="17538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Share the event</a:t>
            </a:r>
            <a:endParaRPr b="1" sz="1400"/>
          </a:p>
        </p:txBody>
      </p:sp>
      <p:sp>
        <p:nvSpPr>
          <p:cNvPr id="460" name="Google Shape;460;p28"/>
          <p:cNvSpPr txBox="1"/>
          <p:nvPr>
            <p:ph idx="4294967295" type="title"/>
          </p:nvPr>
        </p:nvSpPr>
        <p:spPr>
          <a:xfrm>
            <a:off x="3946863" y="1803400"/>
            <a:ext cx="17538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Record Event</a:t>
            </a:r>
            <a:endParaRPr b="1" sz="1400"/>
          </a:p>
        </p:txBody>
      </p:sp>
      <p:sp>
        <p:nvSpPr>
          <p:cNvPr id="461" name="Google Shape;461;p28"/>
          <p:cNvSpPr txBox="1"/>
          <p:nvPr>
            <p:ph idx="4294967295" type="title"/>
          </p:nvPr>
        </p:nvSpPr>
        <p:spPr>
          <a:xfrm>
            <a:off x="3946875" y="2291725"/>
            <a:ext cx="1660500" cy="17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Record the event. Let everyone know you'll be doing this before and at the start of the event. Share the recording afterwards so people have something to look back on.</a:t>
            </a:r>
            <a:endParaRPr sz="1000">
              <a:solidFill>
                <a:schemeClr val="dk1"/>
              </a:solidFill>
            </a:endParaRPr>
          </a:p>
        </p:txBody>
      </p:sp>
      <p:sp>
        <p:nvSpPr>
          <p:cNvPr id="462" name="Google Shape;462;p28"/>
          <p:cNvSpPr txBox="1"/>
          <p:nvPr>
            <p:ph idx="4294967295" type="title"/>
          </p:nvPr>
        </p:nvSpPr>
        <p:spPr>
          <a:xfrm>
            <a:off x="2095700" y="2291750"/>
            <a:ext cx="1524300" cy="17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Y</a:t>
            </a:r>
            <a:r>
              <a:rPr lang="en" sz="1000"/>
              <a:t>ou can share the event page link with your community so they can learn more about the event and RSVP. Send out reminder emails for the upcoming event, if the event platform you’re using doesn’t already send them out.</a:t>
            </a:r>
            <a:endParaRPr sz="1000"/>
          </a:p>
        </p:txBody>
      </p:sp>
      <p:sp>
        <p:nvSpPr>
          <p:cNvPr id="463" name="Google Shape;463;p28"/>
          <p:cNvSpPr txBox="1"/>
          <p:nvPr>
            <p:ph idx="4294967295" type="title"/>
          </p:nvPr>
        </p:nvSpPr>
        <p:spPr>
          <a:xfrm>
            <a:off x="310150" y="2291725"/>
            <a:ext cx="17538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Create your event on an event platform. For Google developer communities, c</a:t>
            </a:r>
            <a:r>
              <a:rPr lang="en" sz="1000"/>
              <a:t>reate your event on the DSC/GDG event platform with a streaming link, or include a link for Google Meet, YouTube Live Stream, or whichever platform your community prefers; check out the online guidance for tips!</a:t>
            </a:r>
            <a:endParaRPr sz="1000"/>
          </a:p>
        </p:txBody>
      </p:sp>
      <p:sp>
        <p:nvSpPr>
          <p:cNvPr id="464" name="Google Shape;464;p28"/>
          <p:cNvSpPr txBox="1"/>
          <p:nvPr>
            <p:ph type="title"/>
          </p:nvPr>
        </p:nvSpPr>
        <p:spPr>
          <a:xfrm>
            <a:off x="-36514" y="990000"/>
            <a:ext cx="1353300" cy="81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1</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9"/>
          <p:cNvSpPr txBox="1"/>
          <p:nvPr>
            <p:ph type="title"/>
          </p:nvPr>
        </p:nvSpPr>
        <p:spPr>
          <a:xfrm>
            <a:off x="286950" y="1903275"/>
            <a:ext cx="54966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a:t>
            </a:r>
            <a:endParaRPr/>
          </a:p>
        </p:txBody>
      </p:sp>
      <p:sp>
        <p:nvSpPr>
          <p:cNvPr id="470" name="Google Shape;470;p29"/>
          <p:cNvSpPr txBox="1"/>
          <p:nvPr>
            <p:ph idx="1" type="subTitle"/>
          </p:nvPr>
        </p:nvSpPr>
        <p:spPr>
          <a:xfrm>
            <a:off x="286950" y="2677725"/>
            <a:ext cx="75162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templates and marketing assets to</a:t>
            </a:r>
            <a:endParaRPr/>
          </a:p>
          <a:p>
            <a:pPr indent="0" lvl="0" marL="0" rtl="0" algn="l">
              <a:spcBef>
                <a:spcPts val="0"/>
              </a:spcBef>
              <a:spcAft>
                <a:spcPts val="0"/>
              </a:spcAft>
              <a:buNone/>
            </a:pPr>
            <a:r>
              <a:rPr lang="en"/>
              <a:t>help you share your event</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4" name="Shape 474"/>
        <p:cNvGrpSpPr/>
        <p:nvPr/>
      </p:nvGrpSpPr>
      <p:grpSpPr>
        <a:xfrm>
          <a:off x="0" y="0"/>
          <a:ext cx="0" cy="0"/>
          <a:chOff x="0" y="0"/>
          <a:chExt cx="0" cy="0"/>
        </a:xfrm>
      </p:grpSpPr>
      <p:sp>
        <p:nvSpPr>
          <p:cNvPr id="475" name="Google Shape;475;p30"/>
          <p:cNvSpPr txBox="1"/>
          <p:nvPr>
            <p:ph idx="2"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Social Media Assets</a:t>
            </a:r>
            <a:endParaRPr>
              <a:solidFill>
                <a:schemeClr val="dk1"/>
              </a:solidFill>
            </a:endParaRPr>
          </a:p>
        </p:txBody>
      </p:sp>
      <p:pic>
        <p:nvPicPr>
          <p:cNvPr id="476" name="Google Shape;476;p30"/>
          <p:cNvPicPr preferRelativeResize="0"/>
          <p:nvPr/>
        </p:nvPicPr>
        <p:blipFill rotWithShape="1">
          <a:blip r:embed="rId3">
            <a:alphaModFix/>
          </a:blip>
          <a:srcRect b="0" l="0" r="0" t="0"/>
          <a:stretch/>
        </p:blipFill>
        <p:spPr>
          <a:xfrm>
            <a:off x="418051" y="1393384"/>
            <a:ext cx="1942078" cy="1942088"/>
          </a:xfrm>
          <a:prstGeom prst="rect">
            <a:avLst/>
          </a:prstGeom>
          <a:noFill/>
          <a:ln>
            <a:noFill/>
          </a:ln>
        </p:spPr>
      </p:pic>
      <p:pic>
        <p:nvPicPr>
          <p:cNvPr id="477" name="Google Shape;477;p30"/>
          <p:cNvPicPr preferRelativeResize="0"/>
          <p:nvPr/>
        </p:nvPicPr>
        <p:blipFill rotWithShape="1">
          <a:blip r:embed="rId4">
            <a:alphaModFix/>
          </a:blip>
          <a:srcRect b="0" l="0" r="0" t="0"/>
          <a:stretch/>
        </p:blipFill>
        <p:spPr>
          <a:xfrm>
            <a:off x="2510630" y="1393384"/>
            <a:ext cx="1942078" cy="1942088"/>
          </a:xfrm>
          <a:prstGeom prst="rect">
            <a:avLst/>
          </a:prstGeom>
          <a:noFill/>
          <a:ln>
            <a:noFill/>
          </a:ln>
        </p:spPr>
      </p:pic>
      <p:sp>
        <p:nvSpPr>
          <p:cNvPr id="478" name="Google Shape;478;p30"/>
          <p:cNvSpPr txBox="1"/>
          <p:nvPr/>
        </p:nvSpPr>
        <p:spPr>
          <a:xfrm>
            <a:off x="329226" y="1084251"/>
            <a:ext cx="1872900" cy="3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Google Sans"/>
                <a:ea typeface="Google Sans"/>
                <a:cs typeface="Google Sans"/>
                <a:sym typeface="Google Sans"/>
              </a:rPr>
              <a:t>Square</a:t>
            </a:r>
            <a:endParaRPr sz="900">
              <a:latin typeface="Google Sans"/>
              <a:ea typeface="Google Sans"/>
              <a:cs typeface="Google Sans"/>
              <a:sym typeface="Google Sans"/>
            </a:endParaRPr>
          </a:p>
        </p:txBody>
      </p:sp>
      <p:sp>
        <p:nvSpPr>
          <p:cNvPr id="479" name="Google Shape;479;p30"/>
          <p:cNvSpPr txBox="1"/>
          <p:nvPr/>
        </p:nvSpPr>
        <p:spPr>
          <a:xfrm>
            <a:off x="4804062" y="1083061"/>
            <a:ext cx="1872900" cy="3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Google Sans"/>
                <a:ea typeface="Google Sans"/>
                <a:cs typeface="Google Sans"/>
                <a:sym typeface="Google Sans"/>
              </a:rPr>
              <a:t>Wide</a:t>
            </a:r>
            <a:endParaRPr sz="900">
              <a:latin typeface="Google Sans"/>
              <a:ea typeface="Google Sans"/>
              <a:cs typeface="Google Sans"/>
              <a:sym typeface="Google Sans"/>
            </a:endParaRPr>
          </a:p>
        </p:txBody>
      </p:sp>
      <p:pic>
        <p:nvPicPr>
          <p:cNvPr id="480" name="Google Shape;480;p30"/>
          <p:cNvPicPr preferRelativeResize="0"/>
          <p:nvPr/>
        </p:nvPicPr>
        <p:blipFill rotWithShape="1">
          <a:blip r:embed="rId5">
            <a:alphaModFix/>
          </a:blip>
          <a:srcRect b="0" l="0" r="0" t="0"/>
          <a:stretch/>
        </p:blipFill>
        <p:spPr>
          <a:xfrm>
            <a:off x="4858081" y="1386311"/>
            <a:ext cx="2824296" cy="1588672"/>
          </a:xfrm>
          <a:prstGeom prst="rect">
            <a:avLst/>
          </a:prstGeom>
          <a:noFill/>
          <a:ln>
            <a:noFill/>
          </a:ln>
        </p:spPr>
      </p:pic>
      <p:pic>
        <p:nvPicPr>
          <p:cNvPr id="481" name="Google Shape;481;p30"/>
          <p:cNvPicPr preferRelativeResize="0"/>
          <p:nvPr/>
        </p:nvPicPr>
        <p:blipFill rotWithShape="1">
          <a:blip r:embed="rId6">
            <a:alphaModFix/>
          </a:blip>
          <a:srcRect b="0" l="0" r="0" t="0"/>
          <a:stretch/>
        </p:blipFill>
        <p:spPr>
          <a:xfrm>
            <a:off x="4858081" y="3048628"/>
            <a:ext cx="2824291" cy="1588672"/>
          </a:xfrm>
          <a:prstGeom prst="rect">
            <a:avLst/>
          </a:prstGeom>
          <a:noFill/>
          <a:ln>
            <a:noFill/>
          </a:ln>
        </p:spPr>
      </p:pic>
      <p:sp>
        <p:nvSpPr>
          <p:cNvPr id="482" name="Google Shape;482;p30">
            <a:hlinkClick r:id="rId7"/>
          </p:cNvPr>
          <p:cNvSpPr/>
          <p:nvPr/>
        </p:nvSpPr>
        <p:spPr>
          <a:xfrm>
            <a:off x="3427194" y="362222"/>
            <a:ext cx="1942200" cy="292800"/>
          </a:xfrm>
          <a:prstGeom prst="roundRect">
            <a:avLst>
              <a:gd fmla="val 16667" name="adj"/>
            </a:avLst>
          </a:prstGeom>
          <a:solidFill>
            <a:srgbClr val="1A73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Google Sans"/>
                <a:ea typeface="Google Sans"/>
                <a:cs typeface="Google Sans"/>
                <a:sym typeface="Google Sans"/>
              </a:rPr>
              <a:t>Marketing Assets Folder</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6" name="Shape 486"/>
        <p:cNvGrpSpPr/>
        <p:nvPr/>
      </p:nvGrpSpPr>
      <p:grpSpPr>
        <a:xfrm>
          <a:off x="0" y="0"/>
          <a:ext cx="0" cy="0"/>
          <a:chOff x="0" y="0"/>
          <a:chExt cx="0" cy="0"/>
        </a:xfrm>
      </p:grpSpPr>
      <p:sp>
        <p:nvSpPr>
          <p:cNvPr id="487" name="Google Shape;487;p31"/>
          <p:cNvSpPr txBox="1"/>
          <p:nvPr>
            <p:ph idx="2"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Flyers</a:t>
            </a:r>
            <a:endParaRPr>
              <a:solidFill>
                <a:schemeClr val="dk1"/>
              </a:solidFill>
            </a:endParaRPr>
          </a:p>
        </p:txBody>
      </p:sp>
      <p:sp>
        <p:nvSpPr>
          <p:cNvPr id="488" name="Google Shape;488;p31">
            <a:hlinkClick r:id="rId3"/>
          </p:cNvPr>
          <p:cNvSpPr/>
          <p:nvPr/>
        </p:nvSpPr>
        <p:spPr>
          <a:xfrm>
            <a:off x="1530500" y="362426"/>
            <a:ext cx="1660800" cy="314100"/>
          </a:xfrm>
          <a:prstGeom prst="roundRect">
            <a:avLst>
              <a:gd fmla="val 16667" name="adj"/>
            </a:avLst>
          </a:prstGeom>
          <a:solidFill>
            <a:srgbClr val="1A73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Google Sans"/>
                <a:ea typeface="Google Sans"/>
                <a:cs typeface="Google Sans"/>
                <a:sym typeface="Google Sans"/>
              </a:rPr>
              <a:t>Open in Google Slides</a:t>
            </a:r>
            <a:endParaRPr>
              <a:solidFill>
                <a:srgbClr val="FFFFFF"/>
              </a:solidFill>
            </a:endParaRPr>
          </a:p>
        </p:txBody>
      </p:sp>
      <p:pic>
        <p:nvPicPr>
          <p:cNvPr id="489" name="Google Shape;489;p31"/>
          <p:cNvPicPr preferRelativeResize="0"/>
          <p:nvPr/>
        </p:nvPicPr>
        <p:blipFill rotWithShape="1">
          <a:blip r:embed="rId4">
            <a:alphaModFix/>
          </a:blip>
          <a:srcRect b="0" l="0" r="0" t="9"/>
          <a:stretch/>
        </p:blipFill>
        <p:spPr>
          <a:xfrm>
            <a:off x="399433" y="1100434"/>
            <a:ext cx="2722613" cy="3523345"/>
          </a:xfrm>
          <a:prstGeom prst="rect">
            <a:avLst/>
          </a:prstGeom>
          <a:noFill/>
          <a:ln>
            <a:noFill/>
          </a:ln>
        </p:spPr>
      </p:pic>
      <p:pic>
        <p:nvPicPr>
          <p:cNvPr id="490" name="Google Shape;490;p31"/>
          <p:cNvPicPr preferRelativeResize="0"/>
          <p:nvPr/>
        </p:nvPicPr>
        <p:blipFill rotWithShape="1">
          <a:blip r:embed="rId5">
            <a:alphaModFix/>
          </a:blip>
          <a:srcRect b="19" l="0" r="0" t="29"/>
          <a:stretch/>
        </p:blipFill>
        <p:spPr>
          <a:xfrm>
            <a:off x="3506850" y="1100434"/>
            <a:ext cx="2723674" cy="35233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2"/>
          <p:cNvSpPr txBox="1"/>
          <p:nvPr>
            <p:ph type="title"/>
          </p:nvPr>
        </p:nvSpPr>
        <p:spPr>
          <a:xfrm>
            <a:off x="300500" y="913800"/>
            <a:ext cx="46077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Email Announcement for New to Programming Track</a:t>
            </a:r>
            <a:endParaRPr sz="1400"/>
          </a:p>
        </p:txBody>
      </p:sp>
      <p:sp>
        <p:nvSpPr>
          <p:cNvPr id="496" name="Google Shape;496;p32"/>
          <p:cNvSpPr txBox="1"/>
          <p:nvPr>
            <p:ph idx="2"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Communications</a:t>
            </a:r>
            <a:endParaRPr/>
          </a:p>
        </p:txBody>
      </p:sp>
      <p:sp>
        <p:nvSpPr>
          <p:cNvPr id="497" name="Google Shape;497;p32"/>
          <p:cNvSpPr txBox="1"/>
          <p:nvPr/>
        </p:nvSpPr>
        <p:spPr>
          <a:xfrm>
            <a:off x="327953" y="1419300"/>
            <a:ext cx="8541000" cy="264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latin typeface="Roboto"/>
                <a:ea typeface="Roboto"/>
                <a:cs typeface="Roboto"/>
                <a:sym typeface="Roboto"/>
              </a:rPr>
              <a:t>Hello &lt;Insert Community Group Name&gt;! </a:t>
            </a:r>
            <a:endParaRPr sz="1000">
              <a:latin typeface="Roboto"/>
              <a:ea typeface="Roboto"/>
              <a:cs typeface="Roboto"/>
              <a:sym typeface="Roboto"/>
            </a:endParaRPr>
          </a:p>
          <a:p>
            <a:pPr indent="0" lvl="0" marL="0" rtl="0" algn="l">
              <a:lnSpc>
                <a:spcPct val="115000"/>
              </a:lnSpc>
              <a:spcBef>
                <a:spcPts val="1000"/>
              </a:spcBef>
              <a:spcAft>
                <a:spcPts val="0"/>
              </a:spcAft>
              <a:buNone/>
            </a:pPr>
            <a:r>
              <a:rPr lang="en" sz="1000">
                <a:latin typeface="Roboto"/>
                <a:ea typeface="Roboto"/>
                <a:cs typeface="Roboto"/>
                <a:sym typeface="Roboto"/>
              </a:rPr>
              <a:t>I’m excited to announce that we’ll soon be kicking off Android Study Jams for our chapter. This is an event series for people who are new to programming and interested in developing Android apps with the support of a study group. Starting on &lt;Insert Date and Place&gt;, we will be meeting &lt;Insert duration such as</a:t>
            </a:r>
            <a:r>
              <a:rPr lang="en" sz="1000">
                <a:latin typeface="Roboto"/>
                <a:ea typeface="Roboto"/>
                <a:cs typeface="Roboto"/>
                <a:sym typeface="Roboto"/>
              </a:rPr>
              <a:t> “every Saturday for 6 weeks”&gt; </a:t>
            </a:r>
            <a:r>
              <a:rPr lang="en" sz="1000">
                <a:latin typeface="Roboto"/>
                <a:ea typeface="Roboto"/>
                <a:cs typeface="Roboto"/>
                <a:sym typeface="Roboto"/>
              </a:rPr>
              <a:t>and working through a curriculum that is offered by Google on Android development. You’ll learn the basics of programming and how to apply those skills to building basic Android apps in the Kotlin programming language. By the end, you will have a collection of apps that you can customize as you desire.</a:t>
            </a:r>
            <a:endParaRPr sz="1000">
              <a:latin typeface="Roboto"/>
              <a:ea typeface="Roboto"/>
              <a:cs typeface="Roboto"/>
              <a:sym typeface="Roboto"/>
            </a:endParaRPr>
          </a:p>
          <a:p>
            <a:pPr indent="0" lvl="0" marL="0" rtl="0" algn="l">
              <a:lnSpc>
                <a:spcPct val="115000"/>
              </a:lnSpc>
              <a:spcBef>
                <a:spcPts val="1000"/>
              </a:spcBef>
              <a:spcAft>
                <a:spcPts val="0"/>
              </a:spcAft>
              <a:buNone/>
            </a:pPr>
            <a:r>
              <a:rPr lang="en" sz="1000">
                <a:latin typeface="Roboto"/>
                <a:ea typeface="Roboto"/>
                <a:cs typeface="Roboto"/>
                <a:sym typeface="Roboto"/>
              </a:rPr>
              <a:t>All you need to bring is your laptop computer and headphones. &lt;Either mention that their computer should meet the </a:t>
            </a:r>
            <a:r>
              <a:rPr lang="en" sz="1000" u="sng">
                <a:solidFill>
                  <a:schemeClr val="hlink"/>
                </a:solidFill>
                <a:latin typeface="Roboto"/>
                <a:ea typeface="Roboto"/>
                <a:cs typeface="Roboto"/>
                <a:sym typeface="Roboto"/>
                <a:hlinkClick r:id="rId3"/>
              </a:rPr>
              <a:t>system requirements</a:t>
            </a:r>
            <a:r>
              <a:rPr lang="en" sz="1000">
                <a:latin typeface="Roboto"/>
                <a:ea typeface="Roboto"/>
                <a:cs typeface="Roboto"/>
                <a:sym typeface="Roboto"/>
              </a:rPr>
              <a:t> or ask them to </a:t>
            </a:r>
            <a:r>
              <a:rPr lang="en" sz="1000" u="sng">
                <a:solidFill>
                  <a:schemeClr val="hlink"/>
                </a:solidFill>
                <a:latin typeface="Roboto"/>
                <a:ea typeface="Roboto"/>
                <a:cs typeface="Roboto"/>
                <a:sym typeface="Roboto"/>
                <a:hlinkClick r:id="rId4"/>
              </a:rPr>
              <a:t>install Android Studio</a:t>
            </a:r>
            <a:r>
              <a:rPr lang="en" sz="1000">
                <a:latin typeface="Roboto"/>
                <a:ea typeface="Roboto"/>
                <a:cs typeface="Roboto"/>
                <a:sym typeface="Roboto"/>
              </a:rPr>
              <a:t> ahead of time, if that’s your preference</a:t>
            </a:r>
            <a:r>
              <a:rPr lang="en" sz="1000">
                <a:latin typeface="Roboto"/>
                <a:ea typeface="Roboto"/>
                <a:cs typeface="Roboto"/>
                <a:sym typeface="Roboto"/>
              </a:rPr>
              <a:t>&gt; Having an Android device is optional, but if you do have one, bring that with a USB cable so you can learn to run your apps on your device.</a:t>
            </a:r>
            <a:endParaRPr sz="1000">
              <a:latin typeface="Roboto"/>
              <a:ea typeface="Roboto"/>
              <a:cs typeface="Roboto"/>
              <a:sym typeface="Roboto"/>
            </a:endParaRPr>
          </a:p>
          <a:p>
            <a:pPr indent="0" lvl="0" marL="0" rtl="0" algn="l">
              <a:lnSpc>
                <a:spcPct val="115000"/>
              </a:lnSpc>
              <a:spcBef>
                <a:spcPts val="1000"/>
              </a:spcBef>
              <a:spcAft>
                <a:spcPts val="0"/>
              </a:spcAft>
              <a:buNone/>
            </a:pPr>
            <a:r>
              <a:rPr lang="en" sz="1000">
                <a:latin typeface="Roboto"/>
                <a:ea typeface="Roboto"/>
                <a:cs typeface="Roboto"/>
                <a:sym typeface="Roboto"/>
              </a:rPr>
              <a:t>No programming experience is needed! Join us to advance your skills and learn how to build apps. Let me know if you have any questions and hope to see you soon.</a:t>
            </a:r>
            <a:endParaRPr sz="1000">
              <a:latin typeface="Roboto"/>
              <a:ea typeface="Roboto"/>
              <a:cs typeface="Roboto"/>
              <a:sym typeface="Roboto"/>
            </a:endParaRPr>
          </a:p>
          <a:p>
            <a:pPr indent="0" lvl="0" marL="0" rtl="0" algn="l">
              <a:lnSpc>
                <a:spcPct val="115000"/>
              </a:lnSpc>
              <a:spcBef>
                <a:spcPts val="1000"/>
              </a:spcBef>
              <a:spcAft>
                <a:spcPts val="0"/>
              </a:spcAft>
              <a:buNone/>
            </a:pPr>
            <a:r>
              <a:rPr lang="en" sz="1000">
                <a:latin typeface="Roboto"/>
                <a:ea typeface="Roboto"/>
                <a:cs typeface="Roboto"/>
                <a:sym typeface="Roboto"/>
              </a:rPr>
              <a:t>Best,</a:t>
            </a:r>
            <a:endParaRPr sz="1000">
              <a:latin typeface="Roboto"/>
              <a:ea typeface="Roboto"/>
              <a:cs typeface="Roboto"/>
              <a:sym typeface="Roboto"/>
            </a:endParaRPr>
          </a:p>
          <a:p>
            <a:pPr indent="0" lvl="0" marL="0" rtl="0" algn="l">
              <a:lnSpc>
                <a:spcPct val="115000"/>
              </a:lnSpc>
              <a:spcBef>
                <a:spcPts val="1000"/>
              </a:spcBef>
              <a:spcAft>
                <a:spcPts val="0"/>
              </a:spcAft>
              <a:buNone/>
            </a:pPr>
            <a:r>
              <a:rPr lang="en" sz="1000">
                <a:latin typeface="Roboto"/>
                <a:ea typeface="Roboto"/>
                <a:cs typeface="Roboto"/>
                <a:sym typeface="Roboto"/>
              </a:rPr>
              <a:t>&lt;Community Lead&gt;</a:t>
            </a:r>
            <a:br>
              <a:rPr lang="en" sz="1000">
                <a:latin typeface="Roboto"/>
                <a:ea typeface="Roboto"/>
                <a:cs typeface="Roboto"/>
                <a:sym typeface="Roboto"/>
              </a:rPr>
            </a:br>
            <a:r>
              <a:rPr lang="en" sz="1000">
                <a:latin typeface="Roboto"/>
                <a:ea typeface="Roboto"/>
                <a:cs typeface="Roboto"/>
                <a:sym typeface="Roboto"/>
              </a:rPr>
              <a:t>&lt;Community Name&gt;</a:t>
            </a:r>
            <a:endParaRPr sz="1000">
              <a:latin typeface="Roboto"/>
              <a:ea typeface="Roboto"/>
              <a:cs typeface="Roboto"/>
              <a:sym typeface="Roboto"/>
            </a:endParaRPr>
          </a:p>
          <a:p>
            <a:pPr indent="0" lvl="0" marL="0" rtl="0" algn="l">
              <a:lnSpc>
                <a:spcPct val="115000"/>
              </a:lnSpc>
              <a:spcBef>
                <a:spcPts val="1000"/>
              </a:spcBef>
              <a:spcAft>
                <a:spcPts val="0"/>
              </a:spcAft>
              <a:buNone/>
            </a:pPr>
            <a:r>
              <a:t/>
            </a:r>
            <a:endParaRPr sz="1000">
              <a:latin typeface="Roboto"/>
              <a:ea typeface="Roboto"/>
              <a:cs typeface="Roboto"/>
              <a:sym typeface="Roboto"/>
            </a:endParaRPr>
          </a:p>
          <a:p>
            <a:pPr indent="0" lvl="0" marL="0" rtl="0" algn="l">
              <a:lnSpc>
                <a:spcPct val="115000"/>
              </a:lnSpc>
              <a:spcBef>
                <a:spcPts val="1000"/>
              </a:spcBef>
              <a:spcAft>
                <a:spcPts val="1000"/>
              </a:spcAft>
              <a:buNone/>
            </a:pPr>
            <a:r>
              <a:t/>
            </a:r>
            <a:endParaRPr sz="10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3"/>
          <p:cNvSpPr txBox="1"/>
          <p:nvPr>
            <p:ph idx="2"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Communications</a:t>
            </a:r>
            <a:endParaRPr/>
          </a:p>
        </p:txBody>
      </p:sp>
      <p:sp>
        <p:nvSpPr>
          <p:cNvPr id="503" name="Google Shape;503;p33"/>
          <p:cNvSpPr txBox="1"/>
          <p:nvPr>
            <p:ph type="title"/>
          </p:nvPr>
        </p:nvSpPr>
        <p:spPr>
          <a:xfrm>
            <a:off x="300500" y="913800"/>
            <a:ext cx="59019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Email Announcement for Prior Programming Experience Track</a:t>
            </a:r>
            <a:endParaRPr sz="1400"/>
          </a:p>
        </p:txBody>
      </p:sp>
      <p:sp>
        <p:nvSpPr>
          <p:cNvPr id="504" name="Google Shape;504;p33"/>
          <p:cNvSpPr txBox="1"/>
          <p:nvPr>
            <p:ph idx="1" type="body"/>
          </p:nvPr>
        </p:nvSpPr>
        <p:spPr>
          <a:xfrm>
            <a:off x="327953" y="1422844"/>
            <a:ext cx="8541000" cy="26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Hello &lt;Insert Community Group Name&gt;! </a:t>
            </a:r>
            <a:endParaRPr>
              <a:solidFill>
                <a:srgbClr val="000000"/>
              </a:solidFill>
            </a:endParaRPr>
          </a:p>
          <a:p>
            <a:pPr indent="0" lvl="0" marL="0" rtl="0" algn="l">
              <a:spcBef>
                <a:spcPts val="1000"/>
              </a:spcBef>
              <a:spcAft>
                <a:spcPts val="0"/>
              </a:spcAft>
              <a:buNone/>
            </a:pPr>
            <a:r>
              <a:rPr lang="en">
                <a:solidFill>
                  <a:srgbClr val="000000"/>
                </a:solidFill>
              </a:rPr>
              <a:t>I’m excited to announce that we’ll soon be kicking off Android Study Jams for our chapter. This is an event series for people who have prior programming experience and are interested in learning Android app development with the support of a study group.</a:t>
            </a:r>
            <a:endParaRPr>
              <a:solidFill>
                <a:srgbClr val="000000"/>
              </a:solidFill>
            </a:endParaRPr>
          </a:p>
          <a:p>
            <a:pPr indent="0" lvl="0" marL="0" rtl="0" algn="l">
              <a:spcBef>
                <a:spcPts val="1000"/>
              </a:spcBef>
              <a:spcAft>
                <a:spcPts val="0"/>
              </a:spcAft>
              <a:buNone/>
            </a:pPr>
            <a:r>
              <a:rPr lang="en">
                <a:solidFill>
                  <a:srgbClr val="000000"/>
                </a:solidFill>
              </a:rPr>
              <a:t>Starting on &lt;Insert Date and Place&gt;, we will be meeting together to learn the essentials of the Kotlin programming language and the fundamentals of how to build Android apps in Kotlin. The first session is about ramping up on the Kotlin programming language, including syntax and basic language features. If you already know Kotlin, feel free to skip this session and join us for the second one on &lt;Insert Date and Place&gt;, where we’ll start diving into Android development with a curriculum offered by Google.</a:t>
            </a:r>
            <a:endParaRPr>
              <a:solidFill>
                <a:srgbClr val="000000"/>
              </a:solidFill>
            </a:endParaRPr>
          </a:p>
          <a:p>
            <a:pPr indent="0" lvl="0" marL="0" rtl="0" algn="l">
              <a:spcBef>
                <a:spcPts val="1000"/>
              </a:spcBef>
              <a:spcAft>
                <a:spcPts val="0"/>
              </a:spcAft>
              <a:buNone/>
            </a:pPr>
            <a:r>
              <a:rPr lang="en">
                <a:solidFill>
                  <a:srgbClr val="000000"/>
                </a:solidFill>
              </a:rPr>
              <a:t>All you need to bring is your laptop computer. </a:t>
            </a:r>
            <a:r>
              <a:rPr lang="en">
                <a:solidFill>
                  <a:schemeClr val="dk1"/>
                </a:solidFill>
              </a:rPr>
              <a:t>&lt;Either mention that their computer should meet the </a:t>
            </a:r>
            <a:r>
              <a:rPr lang="en" u="sng">
                <a:solidFill>
                  <a:schemeClr val="accent5"/>
                </a:solidFill>
                <a:hlinkClick r:id="rId3">
                  <a:extLst>
                    <a:ext uri="{A12FA001-AC4F-418D-AE19-62706E023703}">
                      <ahyp:hlinkClr val="tx"/>
                    </a:ext>
                  </a:extLst>
                </a:hlinkClick>
              </a:rPr>
              <a:t>system requirements</a:t>
            </a:r>
            <a:r>
              <a:rPr lang="en">
                <a:solidFill>
                  <a:schemeClr val="dk1"/>
                </a:solidFill>
              </a:rPr>
              <a:t> or ask them to </a:t>
            </a:r>
            <a:r>
              <a:rPr lang="en" u="sng">
                <a:solidFill>
                  <a:schemeClr val="accent5"/>
                </a:solidFill>
                <a:hlinkClick r:id="rId4">
                  <a:extLst>
                    <a:ext uri="{A12FA001-AC4F-418D-AE19-62706E023703}">
                      <ahyp:hlinkClr val="tx"/>
                    </a:ext>
                  </a:extLst>
                </a:hlinkClick>
              </a:rPr>
              <a:t>install Android Studio</a:t>
            </a:r>
            <a:r>
              <a:rPr lang="en">
                <a:solidFill>
                  <a:schemeClr val="dk1"/>
                </a:solidFill>
              </a:rPr>
              <a:t> ahead of time, if that’s your preference&gt;</a:t>
            </a:r>
            <a:r>
              <a:rPr lang="en">
                <a:solidFill>
                  <a:srgbClr val="000000"/>
                </a:solidFill>
              </a:rPr>
              <a:t> Having an Android device is optional, but if you do have one, bring that with a USB cable so you can learn to run your apps on your device.</a:t>
            </a:r>
            <a:endParaRPr>
              <a:solidFill>
                <a:srgbClr val="000000"/>
              </a:solidFill>
            </a:endParaRPr>
          </a:p>
          <a:p>
            <a:pPr indent="0" lvl="0" marL="0" rtl="0" algn="l">
              <a:spcBef>
                <a:spcPts val="1000"/>
              </a:spcBef>
              <a:spcAft>
                <a:spcPts val="0"/>
              </a:spcAft>
              <a:buNone/>
            </a:pPr>
            <a:r>
              <a:rPr lang="en">
                <a:solidFill>
                  <a:srgbClr val="000000"/>
                </a:solidFill>
              </a:rPr>
              <a:t>The whole program lasts for &lt;Insert duration&gt;.</a:t>
            </a:r>
            <a:r>
              <a:rPr lang="en">
                <a:solidFill>
                  <a:srgbClr val="000000"/>
                </a:solidFill>
              </a:rPr>
              <a:t> Your knowledge will build on itself week over week as you build a collection of Android apps that showcase what you’ve learned. There’s never been a better time to learn Android development in Kotlin, so we hope to see you soon!</a:t>
            </a:r>
            <a:endParaRPr>
              <a:solidFill>
                <a:srgbClr val="000000"/>
              </a:solidFill>
            </a:endParaRPr>
          </a:p>
          <a:p>
            <a:pPr indent="0" lvl="0" marL="0" rtl="0" algn="l">
              <a:spcBef>
                <a:spcPts val="1000"/>
              </a:spcBef>
              <a:spcAft>
                <a:spcPts val="0"/>
              </a:spcAft>
              <a:buNone/>
            </a:pPr>
            <a:r>
              <a:rPr lang="en">
                <a:solidFill>
                  <a:srgbClr val="000000"/>
                </a:solidFill>
              </a:rPr>
              <a:t>Best,</a:t>
            </a:r>
            <a:br>
              <a:rPr lang="en">
                <a:solidFill>
                  <a:srgbClr val="000000"/>
                </a:solidFill>
              </a:rPr>
            </a:br>
            <a:r>
              <a:rPr lang="en">
                <a:solidFill>
                  <a:srgbClr val="000000"/>
                </a:solidFill>
              </a:rPr>
              <a:t>&lt;Community Lead&gt;</a:t>
            </a:r>
            <a:br>
              <a:rPr lang="en">
                <a:solidFill>
                  <a:srgbClr val="000000"/>
                </a:solidFill>
              </a:rPr>
            </a:br>
            <a:r>
              <a:rPr lang="en">
                <a:solidFill>
                  <a:srgbClr val="000000"/>
                </a:solidFill>
              </a:rPr>
              <a:t>&lt;Community Name&gt;</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1000"/>
              </a:spcAft>
              <a:buNone/>
            </a:pPr>
            <a:r>
              <a:t/>
            </a:r>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4"/>
          <p:cNvSpPr txBox="1"/>
          <p:nvPr>
            <p:ph idx="1" type="body"/>
          </p:nvPr>
        </p:nvSpPr>
        <p:spPr>
          <a:xfrm>
            <a:off x="175477" y="1674800"/>
            <a:ext cx="8518800" cy="1438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Char char="०"/>
            </a:pPr>
            <a:r>
              <a:rPr lang="en" sz="1200">
                <a:solidFill>
                  <a:srgbClr val="000000"/>
                </a:solidFill>
              </a:rPr>
              <a:t>Start your journey to become an Android developer by joining us for Android Study Jams! We’ll meet on &lt;Insert Date &amp; Location&gt; for the first session.</a:t>
            </a:r>
            <a:endParaRPr sz="1200">
              <a:solidFill>
                <a:srgbClr val="000000"/>
              </a:solidFill>
            </a:endParaRPr>
          </a:p>
          <a:p>
            <a:pPr indent="-304800" lvl="0" marL="457200" rtl="0" algn="l">
              <a:lnSpc>
                <a:spcPct val="115000"/>
              </a:lnSpc>
              <a:spcBef>
                <a:spcPts val="500"/>
              </a:spcBef>
              <a:spcAft>
                <a:spcPts val="0"/>
              </a:spcAft>
              <a:buClr>
                <a:srgbClr val="000000"/>
              </a:buClr>
              <a:buSzPts val="1200"/>
              <a:buChar char="०"/>
            </a:pPr>
            <a:r>
              <a:rPr lang="en" sz="1200">
                <a:solidFill>
                  <a:srgbClr val="000000"/>
                </a:solidFill>
              </a:rPr>
              <a:t>Learn how to build Android apps as part of </a:t>
            </a:r>
            <a:r>
              <a:rPr lang="en" sz="1200">
                <a:solidFill>
                  <a:srgbClr val="000000"/>
                </a:solidFill>
              </a:rPr>
              <a:t>the </a:t>
            </a:r>
            <a:r>
              <a:rPr lang="en" sz="1200">
                <a:solidFill>
                  <a:srgbClr val="000000"/>
                </a:solidFill>
              </a:rPr>
              <a:t>Android Study Jams</a:t>
            </a:r>
            <a:r>
              <a:rPr lang="en" sz="1200">
                <a:solidFill>
                  <a:srgbClr val="000000"/>
                </a:solidFill>
              </a:rPr>
              <a:t> event series</a:t>
            </a:r>
            <a:r>
              <a:rPr lang="en" sz="1200">
                <a:solidFill>
                  <a:srgbClr val="000000"/>
                </a:solidFill>
              </a:rPr>
              <a:t>. </a:t>
            </a:r>
            <a:endParaRPr sz="1200">
              <a:solidFill>
                <a:srgbClr val="000000"/>
              </a:solidFill>
            </a:endParaRPr>
          </a:p>
          <a:p>
            <a:pPr indent="-304800" lvl="0" marL="457200" rtl="0" algn="l">
              <a:lnSpc>
                <a:spcPct val="115000"/>
              </a:lnSpc>
              <a:spcBef>
                <a:spcPts val="500"/>
              </a:spcBef>
              <a:spcAft>
                <a:spcPts val="500"/>
              </a:spcAft>
              <a:buClr>
                <a:srgbClr val="000000"/>
              </a:buClr>
              <a:buSzPts val="1200"/>
              <a:buChar char="०"/>
            </a:pPr>
            <a:r>
              <a:rPr lang="en" sz="1200">
                <a:solidFill>
                  <a:srgbClr val="000000"/>
                </a:solidFill>
              </a:rPr>
              <a:t>Android Study Jams are here! Join us on &lt;Insert Date &amp; Location&gt; to learn how to build your first Android app. </a:t>
            </a:r>
            <a:endParaRPr sz="1200">
              <a:solidFill>
                <a:srgbClr val="000000"/>
              </a:solidFill>
            </a:endParaRPr>
          </a:p>
        </p:txBody>
      </p:sp>
      <p:sp>
        <p:nvSpPr>
          <p:cNvPr id="510" name="Google Shape;510;p34"/>
          <p:cNvSpPr txBox="1"/>
          <p:nvPr>
            <p:ph idx="2"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Communications</a:t>
            </a:r>
            <a:endParaRPr/>
          </a:p>
        </p:txBody>
      </p:sp>
      <p:sp>
        <p:nvSpPr>
          <p:cNvPr id="511" name="Google Shape;511;p34"/>
          <p:cNvSpPr txBox="1"/>
          <p:nvPr>
            <p:ph type="title"/>
          </p:nvPr>
        </p:nvSpPr>
        <p:spPr>
          <a:xfrm>
            <a:off x="300500" y="913800"/>
            <a:ext cx="88434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Social Media Posts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512" name="Google Shape;512;p34"/>
          <p:cNvSpPr txBox="1"/>
          <p:nvPr/>
        </p:nvSpPr>
        <p:spPr>
          <a:xfrm>
            <a:off x="309798" y="1175100"/>
            <a:ext cx="85188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Roboto"/>
                <a:ea typeface="Roboto"/>
                <a:cs typeface="Roboto"/>
                <a:sym typeface="Roboto"/>
              </a:rPr>
              <a:t>Use these h</a:t>
            </a:r>
            <a:r>
              <a:rPr i="1" lang="en" sz="1200">
                <a:solidFill>
                  <a:schemeClr val="dk1"/>
                </a:solidFill>
                <a:latin typeface="Roboto"/>
                <a:ea typeface="Roboto"/>
                <a:cs typeface="Roboto"/>
                <a:sym typeface="Roboto"/>
              </a:rPr>
              <a:t>ashtags: #AndroidStudyJams and your own community hashtag</a:t>
            </a:r>
            <a:endParaRPr i="1" sz="12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5"/>
          <p:cNvSpPr txBox="1"/>
          <p:nvPr>
            <p:ph type="title"/>
          </p:nvPr>
        </p:nvSpPr>
        <p:spPr>
          <a:xfrm>
            <a:off x="286950" y="2284275"/>
            <a:ext cx="54966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Bonus Materials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6"/>
          <p:cNvSpPr txBox="1"/>
          <p:nvPr>
            <p:ph type="title"/>
          </p:nvPr>
        </p:nvSpPr>
        <p:spPr>
          <a:xfrm>
            <a:off x="300500" y="1059475"/>
            <a:ext cx="8601600" cy="275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Medium"/>
              <a:buChar char="०"/>
            </a:pPr>
            <a:r>
              <a:rPr lang="en" sz="1800" u="sng">
                <a:solidFill>
                  <a:schemeClr val="hlink"/>
                </a:solidFill>
                <a:hlinkClick r:id="rId3"/>
              </a:rPr>
              <a:t>Android Study Jams Presenter Guide</a:t>
            </a:r>
            <a:endParaRPr sz="1800"/>
          </a:p>
          <a:p>
            <a:pPr indent="-342900" lvl="0" marL="457200" rtl="0" algn="l">
              <a:spcBef>
                <a:spcPts val="1500"/>
              </a:spcBef>
              <a:spcAft>
                <a:spcPts val="0"/>
              </a:spcAft>
              <a:buClr>
                <a:schemeClr val="dk1"/>
              </a:buClr>
              <a:buSzPts val="1800"/>
              <a:buFont typeface="Roboto Medium"/>
              <a:buChar char="०"/>
            </a:pPr>
            <a:r>
              <a:rPr lang="en" sz="1800"/>
              <a:t>[Attendee Slides] </a:t>
            </a:r>
            <a:r>
              <a:rPr lang="en" sz="1800" u="sng">
                <a:solidFill>
                  <a:schemeClr val="hlink"/>
                </a:solidFill>
                <a:hlinkClick r:id="rId4"/>
              </a:rPr>
              <a:t>New to Programming Track Sessions 1 &amp; 2</a:t>
            </a:r>
            <a:endParaRPr sz="1800"/>
          </a:p>
          <a:p>
            <a:pPr indent="-342900" lvl="0" marL="457200" rtl="0" algn="l">
              <a:spcBef>
                <a:spcPts val="1500"/>
              </a:spcBef>
              <a:spcAft>
                <a:spcPts val="1500"/>
              </a:spcAft>
              <a:buClr>
                <a:schemeClr val="dk1"/>
              </a:buClr>
              <a:buSzPts val="1800"/>
              <a:buFont typeface="Roboto Medium"/>
              <a:buChar char="०"/>
            </a:pPr>
            <a:r>
              <a:rPr lang="en" sz="1800"/>
              <a:t>[Attendee Slides] </a:t>
            </a:r>
            <a:r>
              <a:rPr lang="en" sz="1800" u="sng">
                <a:solidFill>
                  <a:schemeClr val="hlink"/>
                </a:solidFill>
                <a:hlinkClick r:id="rId5"/>
              </a:rPr>
              <a:t>Prior Programming Experience Track Sessions 1 &amp; 2</a:t>
            </a:r>
            <a:r>
              <a:rPr lang="en" sz="1800"/>
              <a:t>  </a:t>
            </a:r>
            <a:endParaRPr sz="1800"/>
          </a:p>
        </p:txBody>
      </p:sp>
      <p:sp>
        <p:nvSpPr>
          <p:cNvPr id="523" name="Google Shape;523;p36"/>
          <p:cNvSpPr txBox="1"/>
          <p:nvPr>
            <p:ph idx="2" type="title"/>
          </p:nvPr>
        </p:nvSpPr>
        <p:spPr>
          <a:xfrm>
            <a:off x="300500" y="257525"/>
            <a:ext cx="77424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Bonus Materials to help you run Android Study Jams</a:t>
            </a:r>
            <a:endParaRPr/>
          </a:p>
        </p:txBody>
      </p:sp>
      <p:pic>
        <p:nvPicPr>
          <p:cNvPr id="524" name="Google Shape;524;p36"/>
          <p:cNvPicPr preferRelativeResize="0"/>
          <p:nvPr/>
        </p:nvPicPr>
        <p:blipFill>
          <a:blip r:embed="rId6">
            <a:alphaModFix/>
          </a:blip>
          <a:stretch>
            <a:fillRect/>
          </a:stretch>
        </p:blipFill>
        <p:spPr>
          <a:xfrm>
            <a:off x="4854875" y="3097525"/>
            <a:ext cx="3822301" cy="2045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7"/>
          <p:cNvSpPr txBox="1"/>
          <p:nvPr>
            <p:ph idx="4294967295" type="title"/>
          </p:nvPr>
        </p:nvSpPr>
        <p:spPr>
          <a:xfrm>
            <a:off x="300500" y="257525"/>
            <a:ext cx="76434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Android Study Jams </a:t>
            </a:r>
            <a:r>
              <a:rPr b="1" lang="en" sz="2400" u="sng">
                <a:solidFill>
                  <a:schemeClr val="hlink"/>
                </a:solidFill>
                <a:latin typeface="Roboto"/>
                <a:ea typeface="Roboto"/>
                <a:cs typeface="Roboto"/>
                <a:sym typeface="Roboto"/>
                <a:hlinkClick r:id="rId3"/>
              </a:rPr>
              <a:t>Presenter Guide</a:t>
            </a:r>
            <a:endParaRPr b="0" sz="1800">
              <a:solidFill>
                <a:schemeClr val="dk1"/>
              </a:solidFill>
            </a:endParaRPr>
          </a:p>
        </p:txBody>
      </p:sp>
      <p:sp>
        <p:nvSpPr>
          <p:cNvPr id="530" name="Google Shape;530;p37"/>
          <p:cNvSpPr txBox="1"/>
          <p:nvPr>
            <p:ph type="title"/>
          </p:nvPr>
        </p:nvSpPr>
        <p:spPr>
          <a:xfrm>
            <a:off x="2407350" y="1218425"/>
            <a:ext cx="6419400" cy="8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Tips on the presenter role and how to engage your audience</a:t>
            </a:r>
            <a:endParaRPr sz="1800">
              <a:latin typeface="Roboto"/>
              <a:ea typeface="Roboto"/>
              <a:cs typeface="Roboto"/>
              <a:sym typeface="Roboto"/>
            </a:endParaRPr>
          </a:p>
          <a:p>
            <a:pPr indent="0" lvl="0" marL="0" rtl="0" algn="l">
              <a:spcBef>
                <a:spcPts val="1500"/>
              </a:spcBef>
              <a:spcAft>
                <a:spcPts val="1500"/>
              </a:spcAft>
              <a:buNone/>
            </a:pPr>
            <a:r>
              <a:rPr lang="en" sz="1800">
                <a:latin typeface="Roboto"/>
                <a:ea typeface="Roboto"/>
                <a:cs typeface="Roboto"/>
                <a:sym typeface="Roboto"/>
              </a:rPr>
              <a:t>Guidance on how to create your own attendee slides based on the curriculum</a:t>
            </a:r>
            <a:endParaRPr sz="1800">
              <a:latin typeface="Roboto"/>
              <a:ea typeface="Roboto"/>
              <a:cs typeface="Roboto"/>
              <a:sym typeface="Roboto"/>
            </a:endParaRPr>
          </a:p>
        </p:txBody>
      </p:sp>
      <p:pic>
        <p:nvPicPr>
          <p:cNvPr id="531" name="Google Shape;531;p37"/>
          <p:cNvPicPr preferRelativeResize="0"/>
          <p:nvPr/>
        </p:nvPicPr>
        <p:blipFill>
          <a:blip r:embed="rId4">
            <a:alphaModFix/>
          </a:blip>
          <a:stretch>
            <a:fillRect/>
          </a:stretch>
        </p:blipFill>
        <p:spPr>
          <a:xfrm>
            <a:off x="395988" y="1294613"/>
            <a:ext cx="1716363" cy="970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1"/>
          <p:cNvSpPr/>
          <p:nvPr/>
        </p:nvSpPr>
        <p:spPr>
          <a:xfrm>
            <a:off x="4562093" y="1817550"/>
            <a:ext cx="4572000" cy="3344700"/>
          </a:xfrm>
          <a:prstGeom prst="rect">
            <a:avLst/>
          </a:prstGeom>
          <a:solidFill>
            <a:srgbClr val="EFF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a:off x="-5843" y="1817550"/>
            <a:ext cx="4572000" cy="3344700"/>
          </a:xfrm>
          <a:prstGeom prst="rect">
            <a:avLst/>
          </a:prstGeom>
          <a:solidFill>
            <a:srgbClr val="D7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to start?</a:t>
            </a:r>
            <a:endParaRPr/>
          </a:p>
        </p:txBody>
      </p:sp>
      <p:sp>
        <p:nvSpPr>
          <p:cNvPr id="79" name="Google Shape;79;p11"/>
          <p:cNvSpPr txBox="1"/>
          <p:nvPr/>
        </p:nvSpPr>
        <p:spPr>
          <a:xfrm>
            <a:off x="696725" y="868825"/>
            <a:ext cx="77541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800">
                <a:solidFill>
                  <a:schemeClr val="dk1"/>
                </a:solidFill>
                <a:latin typeface="Roboto"/>
                <a:ea typeface="Roboto"/>
                <a:cs typeface="Roboto"/>
                <a:sym typeface="Roboto"/>
              </a:rPr>
              <a:t>Choose a track that’s appropriate for you and your community</a:t>
            </a:r>
            <a:endParaRPr sz="1800">
              <a:solidFill>
                <a:schemeClr val="dk1"/>
              </a:solidFill>
              <a:latin typeface="Roboto"/>
              <a:ea typeface="Roboto"/>
              <a:cs typeface="Roboto"/>
              <a:sym typeface="Roboto"/>
            </a:endParaRPr>
          </a:p>
        </p:txBody>
      </p:sp>
      <p:sp>
        <p:nvSpPr>
          <p:cNvPr id="80" name="Google Shape;80;p11"/>
          <p:cNvSpPr txBox="1"/>
          <p:nvPr/>
        </p:nvSpPr>
        <p:spPr>
          <a:xfrm>
            <a:off x="1286850" y="2299266"/>
            <a:ext cx="2101200" cy="3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500">
                <a:latin typeface="Roboto"/>
                <a:ea typeface="Roboto"/>
                <a:cs typeface="Roboto"/>
                <a:sym typeface="Roboto"/>
              </a:rPr>
              <a:t>New to programming?</a:t>
            </a:r>
            <a:endParaRPr b="1" sz="1800">
              <a:latin typeface="Roboto"/>
              <a:ea typeface="Roboto"/>
              <a:cs typeface="Roboto"/>
              <a:sym typeface="Roboto"/>
            </a:endParaRPr>
          </a:p>
        </p:txBody>
      </p:sp>
      <p:sp>
        <p:nvSpPr>
          <p:cNvPr id="81" name="Google Shape;81;p11"/>
          <p:cNvSpPr txBox="1"/>
          <p:nvPr/>
        </p:nvSpPr>
        <p:spPr>
          <a:xfrm>
            <a:off x="5082750" y="2299275"/>
            <a:ext cx="3441300" cy="4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500">
                <a:latin typeface="Roboto"/>
                <a:ea typeface="Roboto"/>
                <a:cs typeface="Roboto"/>
                <a:sym typeface="Roboto"/>
              </a:rPr>
              <a:t>Have prior programming experience?</a:t>
            </a:r>
            <a:endParaRPr b="1" sz="1800">
              <a:latin typeface="Roboto"/>
              <a:ea typeface="Roboto"/>
              <a:cs typeface="Roboto"/>
              <a:sym typeface="Roboto"/>
            </a:endParaRPr>
          </a:p>
        </p:txBody>
      </p:sp>
      <p:sp>
        <p:nvSpPr>
          <p:cNvPr id="82" name="Google Shape;82;p11"/>
          <p:cNvSpPr/>
          <p:nvPr/>
        </p:nvSpPr>
        <p:spPr>
          <a:xfrm rot="10800000">
            <a:off x="2102900" y="1760004"/>
            <a:ext cx="2461500" cy="655200"/>
          </a:xfrm>
          <a:prstGeom prst="bentUpArrow">
            <a:avLst>
              <a:gd fmla="val 25000" name="adj1"/>
              <a:gd fmla="val 2500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flipH="1" rot="10800000">
            <a:off x="4567750" y="1759285"/>
            <a:ext cx="2460600" cy="655200"/>
          </a:xfrm>
          <a:prstGeom prst="bentUpArrow">
            <a:avLst>
              <a:gd fmla="val 25000" name="adj1"/>
              <a:gd fmla="val 2500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4198925" y="1335831"/>
            <a:ext cx="846900" cy="58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1"/>
          <p:cNvPicPr preferRelativeResize="0"/>
          <p:nvPr/>
        </p:nvPicPr>
        <p:blipFill>
          <a:blip r:embed="rId3">
            <a:alphaModFix/>
          </a:blip>
          <a:stretch>
            <a:fillRect/>
          </a:stretch>
        </p:blipFill>
        <p:spPr>
          <a:xfrm>
            <a:off x="4299251" y="1527995"/>
            <a:ext cx="690275" cy="655819"/>
          </a:xfrm>
          <a:prstGeom prst="rect">
            <a:avLst/>
          </a:prstGeom>
          <a:noFill/>
          <a:ln>
            <a:noFill/>
          </a:ln>
        </p:spPr>
      </p:pic>
      <p:pic>
        <p:nvPicPr>
          <p:cNvPr id="86" name="Google Shape;86;p11"/>
          <p:cNvPicPr preferRelativeResize="0"/>
          <p:nvPr/>
        </p:nvPicPr>
        <p:blipFill>
          <a:blip r:embed="rId4">
            <a:alphaModFix/>
          </a:blip>
          <a:stretch>
            <a:fillRect/>
          </a:stretch>
        </p:blipFill>
        <p:spPr>
          <a:xfrm>
            <a:off x="1106700" y="3055487"/>
            <a:ext cx="2461500" cy="1742713"/>
          </a:xfrm>
          <a:prstGeom prst="rect">
            <a:avLst/>
          </a:prstGeom>
          <a:noFill/>
          <a:ln>
            <a:noFill/>
          </a:ln>
        </p:spPr>
      </p:pic>
      <p:pic>
        <p:nvPicPr>
          <p:cNvPr id="87" name="Google Shape;87;p11"/>
          <p:cNvPicPr preferRelativeResize="0"/>
          <p:nvPr/>
        </p:nvPicPr>
        <p:blipFill>
          <a:blip r:embed="rId5">
            <a:alphaModFix/>
          </a:blip>
          <a:stretch>
            <a:fillRect/>
          </a:stretch>
        </p:blipFill>
        <p:spPr>
          <a:xfrm>
            <a:off x="5573100" y="3053563"/>
            <a:ext cx="2460600" cy="1735237"/>
          </a:xfrm>
          <a:prstGeom prst="rect">
            <a:avLst/>
          </a:prstGeom>
          <a:noFill/>
          <a:ln>
            <a:noFill/>
          </a:ln>
        </p:spPr>
      </p:pic>
      <p:sp>
        <p:nvSpPr>
          <p:cNvPr id="88" name="Google Shape;88;p11"/>
          <p:cNvSpPr txBox="1"/>
          <p:nvPr/>
        </p:nvSpPr>
        <p:spPr>
          <a:xfrm>
            <a:off x="5998707" y="2566606"/>
            <a:ext cx="1620600" cy="4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n" sz="1800">
                <a:solidFill>
                  <a:schemeClr val="dk1"/>
                </a:solidFill>
                <a:latin typeface="Roboto"/>
                <a:ea typeface="Roboto"/>
                <a:cs typeface="Roboto"/>
                <a:sym typeface="Roboto"/>
              </a:rPr>
              <a:t>Start here</a:t>
            </a:r>
            <a:endParaRPr/>
          </a:p>
        </p:txBody>
      </p:sp>
      <p:sp>
        <p:nvSpPr>
          <p:cNvPr id="89" name="Google Shape;89;p11"/>
          <p:cNvSpPr txBox="1"/>
          <p:nvPr/>
        </p:nvSpPr>
        <p:spPr>
          <a:xfrm>
            <a:off x="766250" y="2575831"/>
            <a:ext cx="3000000" cy="3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n" sz="1800">
                <a:solidFill>
                  <a:schemeClr val="dk1"/>
                </a:solidFill>
                <a:latin typeface="Roboto"/>
                <a:ea typeface="Roboto"/>
                <a:cs typeface="Roboto"/>
                <a:sym typeface="Roboto"/>
              </a:rPr>
              <a:t>Start here</a:t>
            </a:r>
            <a:endParaRPr/>
          </a:p>
        </p:txBody>
      </p:sp>
      <p:sp>
        <p:nvSpPr>
          <p:cNvPr id="90" name="Google Shape;90;p11"/>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This work is licensed under the </a:t>
            </a:r>
            <a:r>
              <a:rPr lang="en" sz="600" u="sng">
                <a:latin typeface="Roboto"/>
                <a:ea typeface="Roboto"/>
                <a:cs typeface="Roboto"/>
                <a:sym typeface="Roboto"/>
                <a:hlinkClick r:id="rId6"/>
              </a:rPr>
              <a:t>Apache 2.0 License</a:t>
            </a:r>
            <a:endParaRPr sz="6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8"/>
          <p:cNvSpPr/>
          <p:nvPr/>
        </p:nvSpPr>
        <p:spPr>
          <a:xfrm>
            <a:off x="2983636" y="3911275"/>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2</a:t>
            </a:r>
            <a:endParaRPr b="1" sz="1500"/>
          </a:p>
        </p:txBody>
      </p:sp>
      <p:sp>
        <p:nvSpPr>
          <p:cNvPr id="537" name="Google Shape;537;p38"/>
          <p:cNvSpPr/>
          <p:nvPr/>
        </p:nvSpPr>
        <p:spPr>
          <a:xfrm>
            <a:off x="4876797" y="3911275"/>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3</a:t>
            </a:r>
            <a:endParaRPr b="1" sz="1500"/>
          </a:p>
        </p:txBody>
      </p:sp>
      <p:sp>
        <p:nvSpPr>
          <p:cNvPr id="538" name="Google Shape;538;p38"/>
          <p:cNvSpPr/>
          <p:nvPr/>
        </p:nvSpPr>
        <p:spPr>
          <a:xfrm>
            <a:off x="6769983" y="3911275"/>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4</a:t>
            </a:r>
            <a:endParaRPr b="1" sz="1500"/>
          </a:p>
        </p:txBody>
      </p:sp>
      <p:sp>
        <p:nvSpPr>
          <p:cNvPr id="539" name="Google Shape;539;p38"/>
          <p:cNvSpPr/>
          <p:nvPr/>
        </p:nvSpPr>
        <p:spPr>
          <a:xfrm>
            <a:off x="1129900" y="3911275"/>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1</a:t>
            </a:r>
            <a:endParaRPr b="1" sz="1500"/>
          </a:p>
        </p:txBody>
      </p:sp>
      <p:pic>
        <p:nvPicPr>
          <p:cNvPr id="540" name="Google Shape;540;p38">
            <a:hlinkClick r:id="rId3"/>
          </p:cNvPr>
          <p:cNvPicPr preferRelativeResize="0"/>
          <p:nvPr/>
        </p:nvPicPr>
        <p:blipFill rotWithShape="1">
          <a:blip r:embed="rId4">
            <a:alphaModFix/>
          </a:blip>
          <a:srcRect b="-130" l="0" r="-1235" t="0"/>
          <a:stretch/>
        </p:blipFill>
        <p:spPr>
          <a:xfrm>
            <a:off x="346500" y="1438238"/>
            <a:ext cx="1678101" cy="940002"/>
          </a:xfrm>
          <a:prstGeom prst="rect">
            <a:avLst/>
          </a:prstGeom>
          <a:noFill/>
          <a:ln>
            <a:noFill/>
          </a:ln>
        </p:spPr>
      </p:pic>
      <p:sp>
        <p:nvSpPr>
          <p:cNvPr id="541" name="Google Shape;541;p38"/>
          <p:cNvSpPr txBox="1"/>
          <p:nvPr/>
        </p:nvSpPr>
        <p:spPr>
          <a:xfrm>
            <a:off x="2312875" y="1828050"/>
            <a:ext cx="6274800" cy="7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We’ve put together some sample attendee slides to help you get started with your New to Programming Track covering the first 4 pathways of the Android Basics in Kotlin Course.  These were developed with the thought of sessions lasting three hours each.</a:t>
            </a:r>
            <a:endParaRPr sz="1200">
              <a:solidFill>
                <a:srgbClr val="434343"/>
              </a:solidFill>
              <a:latin typeface="Roboto"/>
              <a:ea typeface="Roboto"/>
              <a:cs typeface="Roboto"/>
              <a:sym typeface="Roboto"/>
            </a:endParaRPr>
          </a:p>
        </p:txBody>
      </p:sp>
      <p:cxnSp>
        <p:nvCxnSpPr>
          <p:cNvPr id="542" name="Google Shape;542;p38"/>
          <p:cNvCxnSpPr/>
          <p:nvPr/>
        </p:nvCxnSpPr>
        <p:spPr>
          <a:xfrm flipH="1" rot="10800000">
            <a:off x="2222575" y="1440575"/>
            <a:ext cx="18000" cy="952200"/>
          </a:xfrm>
          <a:prstGeom prst="straightConnector1">
            <a:avLst/>
          </a:prstGeom>
          <a:noFill/>
          <a:ln cap="flat" cmpd="sng" w="9525">
            <a:solidFill>
              <a:srgbClr val="B7B7B7"/>
            </a:solidFill>
            <a:prstDash val="solid"/>
            <a:round/>
            <a:headEnd len="med" w="med" type="none"/>
            <a:tailEnd len="med" w="med" type="none"/>
          </a:ln>
        </p:spPr>
      </p:cxnSp>
      <p:sp>
        <p:nvSpPr>
          <p:cNvPr id="543" name="Google Shape;543;p38"/>
          <p:cNvSpPr txBox="1"/>
          <p:nvPr/>
        </p:nvSpPr>
        <p:spPr>
          <a:xfrm>
            <a:off x="2341537" y="1431750"/>
            <a:ext cx="38091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latin typeface="Roboto"/>
                <a:ea typeface="Roboto"/>
                <a:cs typeface="Roboto"/>
                <a:sym typeface="Roboto"/>
                <a:hlinkClick r:id="rId5"/>
              </a:rPr>
              <a:t>New to Programming Track Sessions 1 &amp; 2 </a:t>
            </a:r>
            <a:endParaRPr b="1">
              <a:latin typeface="Roboto"/>
              <a:ea typeface="Roboto"/>
              <a:cs typeface="Roboto"/>
              <a:sym typeface="Roboto"/>
            </a:endParaRPr>
          </a:p>
        </p:txBody>
      </p:sp>
      <p:sp>
        <p:nvSpPr>
          <p:cNvPr id="544" name="Google Shape;544;p38"/>
          <p:cNvSpPr txBox="1"/>
          <p:nvPr/>
        </p:nvSpPr>
        <p:spPr>
          <a:xfrm>
            <a:off x="1390533" y="2798350"/>
            <a:ext cx="3636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Session 1 covers the first three pathways of Android Basics in Kotlin</a:t>
            </a:r>
            <a:endParaRPr>
              <a:solidFill>
                <a:schemeClr val="dk1"/>
              </a:solidFill>
              <a:latin typeface="Roboto"/>
              <a:ea typeface="Roboto"/>
              <a:cs typeface="Roboto"/>
              <a:sym typeface="Roboto"/>
            </a:endParaRPr>
          </a:p>
        </p:txBody>
      </p:sp>
      <p:sp>
        <p:nvSpPr>
          <p:cNvPr id="545" name="Google Shape;545;p38"/>
          <p:cNvSpPr txBox="1"/>
          <p:nvPr/>
        </p:nvSpPr>
        <p:spPr>
          <a:xfrm>
            <a:off x="5970150" y="2798350"/>
            <a:ext cx="20019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Session 2 covers the fourth pathway</a:t>
            </a:r>
            <a:endParaRPr>
              <a:solidFill>
                <a:schemeClr val="dk1"/>
              </a:solidFill>
              <a:latin typeface="Roboto"/>
              <a:ea typeface="Roboto"/>
              <a:cs typeface="Roboto"/>
              <a:sym typeface="Roboto"/>
            </a:endParaRPr>
          </a:p>
        </p:txBody>
      </p:sp>
      <p:sp>
        <p:nvSpPr>
          <p:cNvPr id="546" name="Google Shape;546;p38"/>
          <p:cNvSpPr/>
          <p:nvPr/>
        </p:nvSpPr>
        <p:spPr>
          <a:xfrm rot="-5400000">
            <a:off x="3022725" y="1445275"/>
            <a:ext cx="365100" cy="4281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rot="-5400000">
            <a:off x="6795125" y="2984125"/>
            <a:ext cx="365100" cy="1203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txBox="1"/>
          <p:nvPr>
            <p:ph idx="4294967295" type="title"/>
          </p:nvPr>
        </p:nvSpPr>
        <p:spPr>
          <a:xfrm>
            <a:off x="224300" y="333725"/>
            <a:ext cx="89901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Sample Attendee Slides for</a:t>
            </a:r>
            <a:endParaRPr b="1" sz="2400">
              <a:solidFill>
                <a:schemeClr val="dk1"/>
              </a:solidFill>
              <a:latin typeface="Roboto"/>
              <a:ea typeface="Roboto"/>
              <a:cs typeface="Roboto"/>
              <a:sym typeface="Roboto"/>
            </a:endParaRPr>
          </a:p>
          <a:p>
            <a:pPr indent="0" lvl="0" marL="0" rtl="0" algn="l">
              <a:spcBef>
                <a:spcPts val="0"/>
              </a:spcBef>
              <a:spcAft>
                <a:spcPts val="0"/>
              </a:spcAft>
              <a:buNone/>
            </a:pPr>
            <a:r>
              <a:rPr b="1" lang="en" sz="2400">
                <a:solidFill>
                  <a:schemeClr val="dk1"/>
                </a:solidFill>
                <a:latin typeface="Roboto"/>
                <a:ea typeface="Roboto"/>
                <a:cs typeface="Roboto"/>
                <a:sym typeface="Roboto"/>
              </a:rPr>
              <a:t>New to Programming Track</a:t>
            </a:r>
            <a:endParaRPr b="0" sz="1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aphicFrame>
        <p:nvGraphicFramePr>
          <p:cNvPr id="553" name="Google Shape;553;p39"/>
          <p:cNvGraphicFramePr/>
          <p:nvPr/>
        </p:nvGraphicFramePr>
        <p:xfrm>
          <a:off x="289035" y="1575964"/>
          <a:ext cx="3000000" cy="3000000"/>
        </p:xfrm>
        <a:graphic>
          <a:graphicData uri="http://schemas.openxmlformats.org/drawingml/2006/table">
            <a:tbl>
              <a:tblPr>
                <a:noFill/>
                <a:tableStyleId>{4C4A1619-A95D-4BFB-B06B-F30795A410C7}</a:tableStyleId>
              </a:tblPr>
              <a:tblGrid>
                <a:gridCol w="1522925"/>
                <a:gridCol w="920850"/>
              </a:tblGrid>
              <a:tr h="353550">
                <a:tc>
                  <a:txBody>
                    <a:bodyPr/>
                    <a:lstStyle/>
                    <a:p>
                      <a:pPr indent="0" lvl="0" marL="0" rtl="0" algn="l">
                        <a:spcBef>
                          <a:spcPts val="0"/>
                        </a:spcBef>
                        <a:spcAft>
                          <a:spcPts val="0"/>
                        </a:spcAft>
                        <a:buNone/>
                      </a:pPr>
                      <a:r>
                        <a:rPr b="1" lang="en" sz="1000">
                          <a:latin typeface="Roboto"/>
                          <a:ea typeface="Roboto"/>
                          <a:cs typeface="Roboto"/>
                          <a:sym typeface="Roboto"/>
                        </a:rPr>
                        <a:t>TOPIC</a:t>
                      </a:r>
                      <a:endParaRPr b="1"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3DDC84"/>
                    </a:solidFill>
                  </a:tcPr>
                </a:tc>
                <a:tc>
                  <a:txBody>
                    <a:bodyPr/>
                    <a:lstStyle/>
                    <a:p>
                      <a:pPr indent="0" lvl="0" marL="0" rtl="0" algn="r">
                        <a:spcBef>
                          <a:spcPts val="0"/>
                        </a:spcBef>
                        <a:spcAft>
                          <a:spcPts val="0"/>
                        </a:spcAft>
                        <a:buNone/>
                      </a:pPr>
                      <a:r>
                        <a:rPr b="1" lang="en" sz="1000">
                          <a:latin typeface="Roboto"/>
                          <a:ea typeface="Roboto"/>
                          <a:cs typeface="Roboto"/>
                          <a:sym typeface="Roboto"/>
                        </a:rPr>
                        <a:t>TIME</a:t>
                      </a:r>
                      <a:endParaRPr b="1"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3DDC84"/>
                    </a:solidFill>
                  </a:tcPr>
                </a:tc>
              </a:tr>
              <a:tr h="482350">
                <a:tc>
                  <a:txBody>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Logistics &amp;</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Concept Overview</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latin typeface="Roboto"/>
                          <a:ea typeface="Roboto"/>
                          <a:cs typeface="Roboto"/>
                          <a:sym typeface="Roboto"/>
                        </a:rPr>
                        <a:t>12:00 - 12:15</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482350">
                <a:tc>
                  <a:txBody>
                    <a:bodyPr/>
                    <a:lstStyle/>
                    <a:p>
                      <a:pPr indent="0" lvl="0" marL="0" rtl="0" algn="l">
                        <a:spcBef>
                          <a:spcPts val="0"/>
                        </a:spcBef>
                        <a:spcAft>
                          <a:spcPts val="0"/>
                        </a:spcAft>
                        <a:buNone/>
                      </a:pPr>
                      <a:r>
                        <a:rPr lang="en" sz="1000">
                          <a:latin typeface="Roboto"/>
                          <a:ea typeface="Roboto"/>
                          <a:cs typeface="Roboto"/>
                          <a:sym typeface="Roboto"/>
                        </a:rPr>
                        <a:t>Pathway 1: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Introduction to Kotlin</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12:15 - 1:15</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353550">
                <a:tc>
                  <a:txBody>
                    <a:bodyPr/>
                    <a:lstStyle/>
                    <a:p>
                      <a:pPr indent="0" lvl="0" marL="0" rtl="0" algn="l">
                        <a:spcBef>
                          <a:spcPts val="0"/>
                        </a:spcBef>
                        <a:spcAft>
                          <a:spcPts val="0"/>
                        </a:spcAft>
                        <a:buNone/>
                      </a:pPr>
                      <a:r>
                        <a:rPr lang="en" sz="1000">
                          <a:latin typeface="Roboto"/>
                          <a:ea typeface="Roboto"/>
                          <a:cs typeface="Roboto"/>
                          <a:sym typeface="Roboto"/>
                        </a:rPr>
                        <a:t>Break</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1:15 - 1:30</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353550">
                <a:tc>
                  <a:txBody>
                    <a:bodyPr/>
                    <a:lstStyle/>
                    <a:p>
                      <a:pPr indent="0" lvl="0" marL="0" rtl="0" algn="l">
                        <a:spcBef>
                          <a:spcPts val="0"/>
                        </a:spcBef>
                        <a:spcAft>
                          <a:spcPts val="0"/>
                        </a:spcAft>
                        <a:buNone/>
                      </a:pPr>
                      <a:r>
                        <a:rPr lang="en" sz="1000">
                          <a:latin typeface="Roboto"/>
                          <a:ea typeface="Roboto"/>
                          <a:cs typeface="Roboto"/>
                          <a:sym typeface="Roboto"/>
                        </a:rPr>
                        <a:t>Pathway 2: Create Your First Android App</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1:30 - 2:15</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353550">
                <a:tc>
                  <a:txBody>
                    <a:bodyPr/>
                    <a:lstStyle/>
                    <a:p>
                      <a:pPr indent="0" lvl="0" marL="0" rtl="0" algn="l">
                        <a:spcBef>
                          <a:spcPts val="0"/>
                        </a:spcBef>
                        <a:spcAft>
                          <a:spcPts val="0"/>
                        </a:spcAft>
                        <a:buNone/>
                      </a:pPr>
                      <a:r>
                        <a:rPr lang="en" sz="1000">
                          <a:latin typeface="Roboto"/>
                          <a:ea typeface="Roboto"/>
                          <a:cs typeface="Roboto"/>
                          <a:sym typeface="Roboto"/>
                        </a:rPr>
                        <a:t>Pathway 3: Build a Basic Layout</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2:15 - 3:00</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bl>
          </a:graphicData>
        </a:graphic>
      </p:graphicFrame>
      <p:graphicFrame>
        <p:nvGraphicFramePr>
          <p:cNvPr id="554" name="Google Shape;554;p39"/>
          <p:cNvGraphicFramePr/>
          <p:nvPr/>
        </p:nvGraphicFramePr>
        <p:xfrm>
          <a:off x="3316185" y="1575964"/>
          <a:ext cx="3000000" cy="3000000"/>
        </p:xfrm>
        <a:graphic>
          <a:graphicData uri="http://schemas.openxmlformats.org/drawingml/2006/table">
            <a:tbl>
              <a:tblPr>
                <a:noFill/>
                <a:tableStyleId>{4C4A1619-A95D-4BFB-B06B-F30795A410C7}</a:tableStyleId>
              </a:tblPr>
              <a:tblGrid>
                <a:gridCol w="1483100"/>
                <a:gridCol w="960675"/>
              </a:tblGrid>
              <a:tr h="369200">
                <a:tc>
                  <a:txBody>
                    <a:bodyPr/>
                    <a:lstStyle/>
                    <a:p>
                      <a:pPr indent="0" lvl="0" marL="0" rtl="0" algn="l">
                        <a:spcBef>
                          <a:spcPts val="0"/>
                        </a:spcBef>
                        <a:spcAft>
                          <a:spcPts val="0"/>
                        </a:spcAft>
                        <a:buNone/>
                      </a:pPr>
                      <a:r>
                        <a:rPr b="1" lang="en" sz="1000">
                          <a:latin typeface="Roboto"/>
                          <a:ea typeface="Roboto"/>
                          <a:cs typeface="Roboto"/>
                          <a:sym typeface="Roboto"/>
                        </a:rPr>
                        <a:t>TOPIC</a:t>
                      </a:r>
                      <a:endParaRPr b="1"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3DDC84"/>
                    </a:solidFill>
                  </a:tcPr>
                </a:tc>
                <a:tc>
                  <a:txBody>
                    <a:bodyPr/>
                    <a:lstStyle/>
                    <a:p>
                      <a:pPr indent="0" lvl="0" marL="0" rtl="0" algn="r">
                        <a:spcBef>
                          <a:spcPts val="0"/>
                        </a:spcBef>
                        <a:spcAft>
                          <a:spcPts val="0"/>
                        </a:spcAft>
                        <a:buNone/>
                      </a:pPr>
                      <a:r>
                        <a:rPr b="1" lang="en" sz="1000">
                          <a:latin typeface="Roboto"/>
                          <a:ea typeface="Roboto"/>
                          <a:cs typeface="Roboto"/>
                          <a:sym typeface="Roboto"/>
                        </a:rPr>
                        <a:t>TIME</a:t>
                      </a:r>
                      <a:endParaRPr b="1"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3DDC84"/>
                    </a:solidFill>
                  </a:tcPr>
                </a:tc>
              </a:tr>
              <a:tr h="503700">
                <a:tc>
                  <a:txBody>
                    <a:bodyPr/>
                    <a:lstStyle/>
                    <a:p>
                      <a:pPr indent="0" lvl="0" marL="0" rtl="0" algn="l">
                        <a:spcBef>
                          <a:spcPts val="0"/>
                        </a:spcBef>
                        <a:spcAft>
                          <a:spcPts val="0"/>
                        </a:spcAft>
                        <a:buNone/>
                      </a:pPr>
                      <a:r>
                        <a:rPr lang="en" sz="1000">
                          <a:latin typeface="Roboto"/>
                          <a:ea typeface="Roboto"/>
                          <a:cs typeface="Roboto"/>
                          <a:sym typeface="Roboto"/>
                        </a:rPr>
                        <a:t>Logistics &amp;</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Concept Overview</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latin typeface="Roboto"/>
                          <a:ea typeface="Roboto"/>
                          <a:cs typeface="Roboto"/>
                          <a:sym typeface="Roboto"/>
                        </a:rPr>
                        <a:t>12:00 - 12:15</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427875">
                <a:tc>
                  <a:txBody>
                    <a:bodyPr/>
                    <a:lstStyle/>
                    <a:p>
                      <a:pPr indent="0" lvl="0" marL="0" rtl="0" algn="l">
                        <a:spcBef>
                          <a:spcPts val="0"/>
                        </a:spcBef>
                        <a:spcAft>
                          <a:spcPts val="0"/>
                        </a:spcAft>
                        <a:buNone/>
                      </a:pPr>
                      <a:r>
                        <a:rPr lang="en" sz="1000">
                          <a:latin typeface="Roboto"/>
                          <a:ea typeface="Roboto"/>
                          <a:cs typeface="Roboto"/>
                          <a:sym typeface="Roboto"/>
                        </a:rPr>
                        <a:t>Pathway 4: Add a button to an App</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12:15 - 1</a:t>
                      </a:r>
                      <a:r>
                        <a:rPr lang="en" sz="1000">
                          <a:latin typeface="Roboto"/>
                          <a:ea typeface="Roboto"/>
                          <a:cs typeface="Roboto"/>
                          <a:sym typeface="Roboto"/>
                        </a:rPr>
                        <a:t>:0</a:t>
                      </a:r>
                      <a:r>
                        <a:rPr lang="en" sz="1000">
                          <a:solidFill>
                            <a:srgbClr val="000000"/>
                          </a:solidFill>
                          <a:latin typeface="Roboto"/>
                          <a:ea typeface="Roboto"/>
                          <a:cs typeface="Roboto"/>
                          <a:sym typeface="Roboto"/>
                        </a:rPr>
                        <a:t>0</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369200">
                <a:tc>
                  <a:txBody>
                    <a:bodyPr/>
                    <a:lstStyle/>
                    <a:p>
                      <a:pPr indent="0" lvl="0" marL="0" rtl="0" algn="l">
                        <a:spcBef>
                          <a:spcPts val="0"/>
                        </a:spcBef>
                        <a:spcAft>
                          <a:spcPts val="0"/>
                        </a:spcAft>
                        <a:buNone/>
                      </a:pPr>
                      <a:r>
                        <a:rPr lang="en" sz="1000">
                          <a:latin typeface="Roboto"/>
                          <a:ea typeface="Roboto"/>
                          <a:cs typeface="Roboto"/>
                          <a:sym typeface="Roboto"/>
                        </a:rPr>
                        <a:t>Break</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0</a:t>
                      </a:r>
                      <a:r>
                        <a:rPr lang="en" sz="1000">
                          <a:solidFill>
                            <a:srgbClr val="000000"/>
                          </a:solidFill>
                          <a:latin typeface="Roboto"/>
                          <a:ea typeface="Roboto"/>
                          <a:cs typeface="Roboto"/>
                          <a:sym typeface="Roboto"/>
                        </a:rPr>
                        <a:t>0 - 1:</a:t>
                      </a:r>
                      <a:r>
                        <a:rPr lang="en" sz="1000">
                          <a:latin typeface="Roboto"/>
                          <a:ea typeface="Roboto"/>
                          <a:cs typeface="Roboto"/>
                          <a:sym typeface="Roboto"/>
                        </a:rPr>
                        <a:t>1</a:t>
                      </a:r>
                      <a:r>
                        <a:rPr lang="en" sz="1000">
                          <a:solidFill>
                            <a:srgbClr val="000000"/>
                          </a:solidFill>
                          <a:latin typeface="Roboto"/>
                          <a:ea typeface="Roboto"/>
                          <a:cs typeface="Roboto"/>
                          <a:sym typeface="Roboto"/>
                        </a:rPr>
                        <a:t>5</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476675">
                <a:tc>
                  <a:txBody>
                    <a:bodyPr/>
                    <a:lstStyle/>
                    <a:p>
                      <a:pPr indent="0" lvl="0" marL="0" rtl="0" algn="l">
                        <a:spcBef>
                          <a:spcPts val="0"/>
                        </a:spcBef>
                        <a:spcAft>
                          <a:spcPts val="0"/>
                        </a:spcAft>
                        <a:buNone/>
                      </a:pPr>
                      <a:r>
                        <a:rPr lang="en" sz="1000">
                          <a:latin typeface="Roboto"/>
                          <a:ea typeface="Roboto"/>
                          <a:cs typeface="Roboto"/>
                          <a:sym typeface="Roboto"/>
                        </a:rPr>
                        <a:t>Pathway 4 </a:t>
                      </a:r>
                      <a:r>
                        <a:rPr lang="en" sz="1000">
                          <a:solidFill>
                            <a:srgbClr val="000000"/>
                          </a:solidFill>
                          <a:latin typeface="Roboto"/>
                          <a:ea typeface="Roboto"/>
                          <a:cs typeface="Roboto"/>
                          <a:sym typeface="Roboto"/>
                        </a:rPr>
                        <a:t>(continued)</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1</a:t>
                      </a:r>
                      <a:r>
                        <a:rPr lang="en" sz="1000">
                          <a:solidFill>
                            <a:srgbClr val="000000"/>
                          </a:solidFill>
                          <a:latin typeface="Roboto"/>
                          <a:ea typeface="Roboto"/>
                          <a:cs typeface="Roboto"/>
                          <a:sym typeface="Roboto"/>
                        </a:rPr>
                        <a:t>5 - </a:t>
                      </a:r>
                      <a:r>
                        <a:rPr lang="en" sz="1000">
                          <a:latin typeface="Roboto"/>
                          <a:ea typeface="Roboto"/>
                          <a:cs typeface="Roboto"/>
                          <a:sym typeface="Roboto"/>
                        </a:rPr>
                        <a:t>2:00</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371650">
                <a:tc>
                  <a:txBody>
                    <a:bodyPr/>
                    <a:lstStyle/>
                    <a:p>
                      <a:pPr indent="0" lvl="0" marL="0" rtl="0" algn="l">
                        <a:spcBef>
                          <a:spcPts val="0"/>
                        </a:spcBef>
                        <a:spcAft>
                          <a:spcPts val="0"/>
                        </a:spcAft>
                        <a:buNone/>
                      </a:pPr>
                      <a:r>
                        <a:rPr lang="en" sz="1000">
                          <a:latin typeface="Roboto"/>
                          <a:ea typeface="Roboto"/>
                          <a:cs typeface="Roboto"/>
                          <a:sym typeface="Roboto"/>
                        </a:rPr>
                        <a:t>Break</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latin typeface="Roboto"/>
                          <a:ea typeface="Roboto"/>
                          <a:cs typeface="Roboto"/>
                          <a:sym typeface="Roboto"/>
                        </a:rPr>
                        <a:t>2:00 - 2:15</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371650">
                <a:tc>
                  <a:txBody>
                    <a:bodyPr/>
                    <a:lstStyle/>
                    <a:p>
                      <a:pPr indent="0" lvl="0" marL="0" rtl="0" algn="l">
                        <a:spcBef>
                          <a:spcPts val="0"/>
                        </a:spcBef>
                        <a:spcAft>
                          <a:spcPts val="0"/>
                        </a:spcAft>
                        <a:buNone/>
                      </a:pPr>
                      <a:r>
                        <a:rPr lang="en" sz="1000">
                          <a:latin typeface="Roboto"/>
                          <a:ea typeface="Roboto"/>
                          <a:cs typeface="Roboto"/>
                          <a:sym typeface="Roboto"/>
                        </a:rPr>
                        <a:t>Pathway 4 </a:t>
                      </a:r>
                      <a:r>
                        <a:rPr lang="en" sz="1000">
                          <a:solidFill>
                            <a:srgbClr val="000000"/>
                          </a:solidFill>
                          <a:latin typeface="Roboto"/>
                          <a:ea typeface="Roboto"/>
                          <a:cs typeface="Roboto"/>
                          <a:sym typeface="Roboto"/>
                        </a:rPr>
                        <a:t>(continued)</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sz="1000">
                          <a:latin typeface="Roboto"/>
                          <a:ea typeface="Roboto"/>
                          <a:cs typeface="Roboto"/>
                          <a:sym typeface="Roboto"/>
                        </a:rPr>
                        <a:t>2:15</a:t>
                      </a:r>
                      <a:r>
                        <a:rPr lang="en" sz="1000">
                          <a:solidFill>
                            <a:srgbClr val="000000"/>
                          </a:solidFill>
                          <a:latin typeface="Roboto"/>
                          <a:ea typeface="Roboto"/>
                          <a:cs typeface="Roboto"/>
                          <a:sym typeface="Roboto"/>
                        </a:rPr>
                        <a:t> - </a:t>
                      </a:r>
                      <a:r>
                        <a:rPr lang="en" sz="1000">
                          <a:latin typeface="Roboto"/>
                          <a:ea typeface="Roboto"/>
                          <a:cs typeface="Roboto"/>
                          <a:sym typeface="Roboto"/>
                        </a:rPr>
                        <a:t>3</a:t>
                      </a:r>
                      <a:r>
                        <a:rPr lang="en" sz="1000">
                          <a:solidFill>
                            <a:srgbClr val="000000"/>
                          </a:solidFill>
                          <a:latin typeface="Roboto"/>
                          <a:ea typeface="Roboto"/>
                          <a:cs typeface="Roboto"/>
                          <a:sym typeface="Roboto"/>
                        </a:rPr>
                        <a:t>:00</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bl>
          </a:graphicData>
        </a:graphic>
      </p:graphicFrame>
      <p:sp>
        <p:nvSpPr>
          <p:cNvPr id="555" name="Google Shape;555;p39"/>
          <p:cNvSpPr txBox="1"/>
          <p:nvPr>
            <p:ph idx="4294967295" type="title"/>
          </p:nvPr>
        </p:nvSpPr>
        <p:spPr>
          <a:xfrm>
            <a:off x="224300" y="333725"/>
            <a:ext cx="89901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Sample Agendas for</a:t>
            </a:r>
            <a:endParaRPr b="1" sz="2400">
              <a:solidFill>
                <a:schemeClr val="dk1"/>
              </a:solidFill>
              <a:latin typeface="Roboto"/>
              <a:ea typeface="Roboto"/>
              <a:cs typeface="Roboto"/>
              <a:sym typeface="Roboto"/>
            </a:endParaRPr>
          </a:p>
          <a:p>
            <a:pPr indent="0" lvl="0" marL="0" rtl="0" algn="l">
              <a:spcBef>
                <a:spcPts val="0"/>
              </a:spcBef>
              <a:spcAft>
                <a:spcPts val="0"/>
              </a:spcAft>
              <a:buNone/>
            </a:pPr>
            <a:r>
              <a:rPr b="1" lang="en" sz="2400">
                <a:solidFill>
                  <a:schemeClr val="dk1"/>
                </a:solidFill>
                <a:latin typeface="Roboto"/>
                <a:ea typeface="Roboto"/>
                <a:cs typeface="Roboto"/>
                <a:sym typeface="Roboto"/>
              </a:rPr>
              <a:t>New to Programming Track</a:t>
            </a:r>
            <a:endParaRPr b="0" sz="1800">
              <a:solidFill>
                <a:schemeClr val="dk1"/>
              </a:solidFill>
            </a:endParaRPr>
          </a:p>
        </p:txBody>
      </p:sp>
      <p:sp>
        <p:nvSpPr>
          <p:cNvPr id="556" name="Google Shape;556;p39"/>
          <p:cNvSpPr txBox="1"/>
          <p:nvPr>
            <p:ph idx="4294967295" type="title"/>
          </p:nvPr>
        </p:nvSpPr>
        <p:spPr>
          <a:xfrm>
            <a:off x="350650" y="1138088"/>
            <a:ext cx="2443800" cy="3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Roboto"/>
                <a:ea typeface="Roboto"/>
                <a:cs typeface="Roboto"/>
                <a:sym typeface="Roboto"/>
              </a:rPr>
              <a:t>Session 1</a:t>
            </a:r>
            <a:endParaRPr sz="1400">
              <a:latin typeface="Roboto"/>
              <a:ea typeface="Roboto"/>
              <a:cs typeface="Roboto"/>
              <a:sym typeface="Roboto"/>
            </a:endParaRPr>
          </a:p>
        </p:txBody>
      </p:sp>
      <p:sp>
        <p:nvSpPr>
          <p:cNvPr id="557" name="Google Shape;557;p39"/>
          <p:cNvSpPr txBox="1"/>
          <p:nvPr>
            <p:ph idx="4294967295" type="title"/>
          </p:nvPr>
        </p:nvSpPr>
        <p:spPr>
          <a:xfrm>
            <a:off x="3301563" y="1138088"/>
            <a:ext cx="2443800" cy="3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Roboto"/>
                <a:ea typeface="Roboto"/>
                <a:cs typeface="Roboto"/>
                <a:sym typeface="Roboto"/>
              </a:rPr>
              <a:t>Session 2</a:t>
            </a:r>
            <a:endParaRPr sz="14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40">
            <a:hlinkClick r:id="rId3"/>
          </p:cNvPr>
          <p:cNvPicPr preferRelativeResize="0"/>
          <p:nvPr/>
        </p:nvPicPr>
        <p:blipFill>
          <a:blip r:embed="rId4">
            <a:alphaModFix/>
          </a:blip>
          <a:stretch>
            <a:fillRect/>
          </a:stretch>
        </p:blipFill>
        <p:spPr>
          <a:xfrm>
            <a:off x="346499" y="1364375"/>
            <a:ext cx="1653490" cy="937676"/>
          </a:xfrm>
          <a:prstGeom prst="rect">
            <a:avLst/>
          </a:prstGeom>
          <a:noFill/>
          <a:ln>
            <a:noFill/>
          </a:ln>
        </p:spPr>
      </p:pic>
      <p:sp>
        <p:nvSpPr>
          <p:cNvPr id="563" name="Google Shape;563;p40"/>
          <p:cNvSpPr/>
          <p:nvPr/>
        </p:nvSpPr>
        <p:spPr>
          <a:xfrm>
            <a:off x="5120450" y="3888200"/>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1</a:t>
            </a:r>
            <a:endParaRPr b="1" sz="1500"/>
          </a:p>
        </p:txBody>
      </p:sp>
      <p:sp>
        <p:nvSpPr>
          <p:cNvPr id="564" name="Google Shape;564;p40"/>
          <p:cNvSpPr/>
          <p:nvPr/>
        </p:nvSpPr>
        <p:spPr>
          <a:xfrm>
            <a:off x="5906461" y="3888200"/>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2</a:t>
            </a:r>
            <a:endParaRPr b="1" sz="1500"/>
          </a:p>
        </p:txBody>
      </p:sp>
      <p:sp>
        <p:nvSpPr>
          <p:cNvPr id="565" name="Google Shape;565;p40"/>
          <p:cNvSpPr txBox="1"/>
          <p:nvPr/>
        </p:nvSpPr>
        <p:spPr>
          <a:xfrm>
            <a:off x="2312875" y="1751850"/>
            <a:ext cx="6274800" cy="9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We’ve put together some supplementary material to help you get started with your Prior Programming Experience Track with the Android Kotlin Fundamentals course covering the initial steps of your journey. These were developed with the thought of sessions lasting two to three hours each.</a:t>
            </a:r>
            <a:endParaRPr sz="1200">
              <a:solidFill>
                <a:srgbClr val="434343"/>
              </a:solidFill>
              <a:latin typeface="Roboto"/>
              <a:ea typeface="Roboto"/>
              <a:cs typeface="Roboto"/>
              <a:sym typeface="Roboto"/>
            </a:endParaRPr>
          </a:p>
        </p:txBody>
      </p:sp>
      <p:cxnSp>
        <p:nvCxnSpPr>
          <p:cNvPr id="566" name="Google Shape;566;p40"/>
          <p:cNvCxnSpPr/>
          <p:nvPr/>
        </p:nvCxnSpPr>
        <p:spPr>
          <a:xfrm flipH="1" rot="10800000">
            <a:off x="2222575" y="1364375"/>
            <a:ext cx="18000" cy="952200"/>
          </a:xfrm>
          <a:prstGeom prst="straightConnector1">
            <a:avLst/>
          </a:prstGeom>
          <a:noFill/>
          <a:ln cap="flat" cmpd="sng" w="9525">
            <a:solidFill>
              <a:srgbClr val="B7B7B7"/>
            </a:solidFill>
            <a:prstDash val="solid"/>
            <a:round/>
            <a:headEnd len="med" w="med" type="none"/>
            <a:tailEnd len="med" w="med" type="none"/>
          </a:ln>
        </p:spPr>
      </p:cxnSp>
      <p:sp>
        <p:nvSpPr>
          <p:cNvPr id="567" name="Google Shape;567;p40"/>
          <p:cNvSpPr txBox="1"/>
          <p:nvPr/>
        </p:nvSpPr>
        <p:spPr>
          <a:xfrm>
            <a:off x="2341520" y="1355550"/>
            <a:ext cx="54009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latin typeface="Roboto"/>
                <a:ea typeface="Roboto"/>
                <a:cs typeface="Roboto"/>
                <a:sym typeface="Roboto"/>
                <a:hlinkClick r:id="rId5"/>
              </a:rPr>
              <a:t>Prior Programming Experience Track Sessions 1 &amp; 2</a:t>
            </a:r>
            <a:endParaRPr b="1">
              <a:latin typeface="Roboto"/>
              <a:ea typeface="Roboto"/>
              <a:cs typeface="Roboto"/>
              <a:sym typeface="Roboto"/>
            </a:endParaRPr>
          </a:p>
        </p:txBody>
      </p:sp>
      <p:sp>
        <p:nvSpPr>
          <p:cNvPr id="568" name="Google Shape;568;p40"/>
          <p:cNvSpPr txBox="1"/>
          <p:nvPr/>
        </p:nvSpPr>
        <p:spPr>
          <a:xfrm>
            <a:off x="559725" y="2835038"/>
            <a:ext cx="3636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Session 1 covers the pre-work with an introduction to Kotlin using Kotlin Koans</a:t>
            </a:r>
            <a:endParaRPr>
              <a:solidFill>
                <a:schemeClr val="dk1"/>
              </a:solidFill>
              <a:latin typeface="Roboto"/>
              <a:ea typeface="Roboto"/>
              <a:cs typeface="Roboto"/>
              <a:sym typeface="Roboto"/>
            </a:endParaRPr>
          </a:p>
        </p:txBody>
      </p:sp>
      <p:sp>
        <p:nvSpPr>
          <p:cNvPr id="569" name="Google Shape;569;p40"/>
          <p:cNvSpPr/>
          <p:nvPr/>
        </p:nvSpPr>
        <p:spPr>
          <a:xfrm rot="-5400000">
            <a:off x="2195125" y="2767600"/>
            <a:ext cx="365100" cy="1753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40"/>
          <p:cNvPicPr preferRelativeResize="0"/>
          <p:nvPr/>
        </p:nvPicPr>
        <p:blipFill>
          <a:blip r:embed="rId6">
            <a:alphaModFix/>
          </a:blip>
          <a:stretch>
            <a:fillRect/>
          </a:stretch>
        </p:blipFill>
        <p:spPr>
          <a:xfrm>
            <a:off x="2510842" y="4022672"/>
            <a:ext cx="749598" cy="279625"/>
          </a:xfrm>
          <a:prstGeom prst="rect">
            <a:avLst/>
          </a:prstGeom>
          <a:noFill/>
          <a:ln>
            <a:noFill/>
          </a:ln>
        </p:spPr>
      </p:pic>
      <p:sp>
        <p:nvSpPr>
          <p:cNvPr id="571" name="Google Shape;571;p40"/>
          <p:cNvSpPr txBox="1"/>
          <p:nvPr/>
        </p:nvSpPr>
        <p:spPr>
          <a:xfrm>
            <a:off x="4279800" y="2835038"/>
            <a:ext cx="3636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Session 2 covers the first three pathways of Android Kotlin Fundamentals</a:t>
            </a:r>
            <a:endParaRPr>
              <a:solidFill>
                <a:schemeClr val="dk1"/>
              </a:solidFill>
              <a:latin typeface="Roboto"/>
              <a:ea typeface="Roboto"/>
              <a:cs typeface="Roboto"/>
              <a:sym typeface="Roboto"/>
            </a:endParaRPr>
          </a:p>
          <a:p>
            <a:pPr indent="0" lvl="0" marL="0" rtl="0" algn="ctr">
              <a:spcBef>
                <a:spcPts val="0"/>
              </a:spcBef>
              <a:spcAft>
                <a:spcPts val="0"/>
              </a:spcAft>
              <a:buNone/>
            </a:pPr>
            <a:r>
              <a:t/>
            </a:r>
            <a:endParaRPr>
              <a:solidFill>
                <a:schemeClr val="dk1"/>
              </a:solidFill>
              <a:latin typeface="Roboto"/>
              <a:ea typeface="Roboto"/>
              <a:cs typeface="Roboto"/>
              <a:sym typeface="Roboto"/>
            </a:endParaRPr>
          </a:p>
        </p:txBody>
      </p:sp>
      <p:sp>
        <p:nvSpPr>
          <p:cNvPr id="572" name="Google Shape;572;p40"/>
          <p:cNvSpPr/>
          <p:nvPr/>
        </p:nvSpPr>
        <p:spPr>
          <a:xfrm rot="-5400000">
            <a:off x="5915325" y="2769850"/>
            <a:ext cx="365100" cy="1749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40"/>
          <p:cNvPicPr preferRelativeResize="0"/>
          <p:nvPr/>
        </p:nvPicPr>
        <p:blipFill>
          <a:blip r:embed="rId7">
            <a:alphaModFix/>
          </a:blip>
          <a:stretch>
            <a:fillRect/>
          </a:stretch>
        </p:blipFill>
        <p:spPr>
          <a:xfrm>
            <a:off x="1664913" y="3920000"/>
            <a:ext cx="484975" cy="484975"/>
          </a:xfrm>
          <a:prstGeom prst="rect">
            <a:avLst/>
          </a:prstGeom>
          <a:noFill/>
          <a:ln>
            <a:noFill/>
          </a:ln>
        </p:spPr>
      </p:pic>
      <p:sp>
        <p:nvSpPr>
          <p:cNvPr id="574" name="Google Shape;574;p40"/>
          <p:cNvSpPr txBox="1"/>
          <p:nvPr>
            <p:ph idx="4294967295" type="title"/>
          </p:nvPr>
        </p:nvSpPr>
        <p:spPr>
          <a:xfrm>
            <a:off x="224300" y="333725"/>
            <a:ext cx="89901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Sample Attendee Slides for</a:t>
            </a:r>
            <a:endParaRPr b="1" sz="2400">
              <a:solidFill>
                <a:schemeClr val="dk1"/>
              </a:solidFill>
              <a:latin typeface="Roboto"/>
              <a:ea typeface="Roboto"/>
              <a:cs typeface="Roboto"/>
              <a:sym typeface="Roboto"/>
            </a:endParaRPr>
          </a:p>
          <a:p>
            <a:pPr indent="0" lvl="0" marL="0" rtl="0" algn="l">
              <a:spcBef>
                <a:spcPts val="0"/>
              </a:spcBef>
              <a:spcAft>
                <a:spcPts val="0"/>
              </a:spcAft>
              <a:buNone/>
            </a:pPr>
            <a:r>
              <a:rPr b="1" lang="en" sz="2400">
                <a:solidFill>
                  <a:schemeClr val="dk1"/>
                </a:solidFill>
                <a:latin typeface="Roboto"/>
                <a:ea typeface="Roboto"/>
                <a:cs typeface="Roboto"/>
                <a:sym typeface="Roboto"/>
              </a:rPr>
              <a:t>Prior Programming Experience Track</a:t>
            </a:r>
            <a:endParaRPr b="0" sz="1800">
              <a:solidFill>
                <a:schemeClr val="dk1"/>
              </a:solidFill>
            </a:endParaRPr>
          </a:p>
        </p:txBody>
      </p:sp>
      <p:sp>
        <p:nvSpPr>
          <p:cNvPr id="575" name="Google Shape;575;p40"/>
          <p:cNvSpPr/>
          <p:nvPr/>
        </p:nvSpPr>
        <p:spPr>
          <a:xfrm>
            <a:off x="6770486" y="3888200"/>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3</a:t>
            </a:r>
            <a:endParaRPr b="1" sz="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aphicFrame>
        <p:nvGraphicFramePr>
          <p:cNvPr id="580" name="Google Shape;580;p41"/>
          <p:cNvGraphicFramePr/>
          <p:nvPr/>
        </p:nvGraphicFramePr>
        <p:xfrm>
          <a:off x="303510" y="1685876"/>
          <a:ext cx="3000000" cy="3000000"/>
        </p:xfrm>
        <a:graphic>
          <a:graphicData uri="http://schemas.openxmlformats.org/drawingml/2006/table">
            <a:tbl>
              <a:tblPr>
                <a:noFill/>
                <a:tableStyleId>{4C4A1619-A95D-4BFB-B06B-F30795A410C7}</a:tableStyleId>
              </a:tblPr>
              <a:tblGrid>
                <a:gridCol w="1599775"/>
                <a:gridCol w="967325"/>
              </a:tblGrid>
              <a:tr h="353550">
                <a:tc>
                  <a:txBody>
                    <a:bodyPr/>
                    <a:lstStyle/>
                    <a:p>
                      <a:pPr indent="0" lvl="0" marL="0" rtl="0" algn="l">
                        <a:spcBef>
                          <a:spcPts val="0"/>
                        </a:spcBef>
                        <a:spcAft>
                          <a:spcPts val="0"/>
                        </a:spcAft>
                        <a:buNone/>
                      </a:pPr>
                      <a:r>
                        <a:rPr b="1" lang="en" sz="1000">
                          <a:latin typeface="Roboto"/>
                          <a:ea typeface="Roboto"/>
                          <a:cs typeface="Roboto"/>
                          <a:sym typeface="Roboto"/>
                        </a:rPr>
                        <a:t>TOPIC</a:t>
                      </a:r>
                      <a:endParaRPr b="1"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3DDC84"/>
                    </a:solidFill>
                  </a:tcPr>
                </a:tc>
                <a:tc>
                  <a:txBody>
                    <a:bodyPr/>
                    <a:lstStyle/>
                    <a:p>
                      <a:pPr indent="0" lvl="0" marL="0" rtl="0" algn="r">
                        <a:spcBef>
                          <a:spcPts val="0"/>
                        </a:spcBef>
                        <a:spcAft>
                          <a:spcPts val="0"/>
                        </a:spcAft>
                        <a:buNone/>
                      </a:pPr>
                      <a:r>
                        <a:rPr b="1" lang="en" sz="1000">
                          <a:latin typeface="Roboto"/>
                          <a:ea typeface="Roboto"/>
                          <a:cs typeface="Roboto"/>
                          <a:sym typeface="Roboto"/>
                        </a:rPr>
                        <a:t>TIME</a:t>
                      </a:r>
                      <a:endParaRPr b="1"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3DDC84"/>
                    </a:solidFill>
                  </a:tcPr>
                </a:tc>
              </a:tr>
              <a:tr h="482350">
                <a:tc>
                  <a:txBody>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Logistics &amp;</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Concept Overview</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latin typeface="Roboto"/>
                          <a:ea typeface="Roboto"/>
                          <a:cs typeface="Roboto"/>
                          <a:sym typeface="Roboto"/>
                        </a:rPr>
                        <a:t>12:00 - 12:15</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482350">
                <a:tc>
                  <a:txBody>
                    <a:bodyPr/>
                    <a:lstStyle/>
                    <a:p>
                      <a:pPr indent="0" lvl="0" marL="0" rtl="0" algn="l">
                        <a:spcBef>
                          <a:spcPts val="0"/>
                        </a:spcBef>
                        <a:spcAft>
                          <a:spcPts val="0"/>
                        </a:spcAft>
                        <a:buNone/>
                      </a:pPr>
                      <a:r>
                        <a:rPr lang="en" sz="1000">
                          <a:latin typeface="Roboto"/>
                          <a:ea typeface="Roboto"/>
                          <a:cs typeface="Roboto"/>
                          <a:sym typeface="Roboto"/>
                        </a:rPr>
                        <a:t>Kotlin Koans</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12:15 - 1:</a:t>
                      </a:r>
                      <a:r>
                        <a:rPr lang="en" sz="1000">
                          <a:latin typeface="Roboto"/>
                          <a:ea typeface="Roboto"/>
                          <a:cs typeface="Roboto"/>
                          <a:sym typeface="Roboto"/>
                        </a:rPr>
                        <a:t>00</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353550">
                <a:tc>
                  <a:txBody>
                    <a:bodyPr/>
                    <a:lstStyle/>
                    <a:p>
                      <a:pPr indent="0" lvl="0" marL="0" rtl="0" algn="l">
                        <a:spcBef>
                          <a:spcPts val="0"/>
                        </a:spcBef>
                        <a:spcAft>
                          <a:spcPts val="0"/>
                        </a:spcAft>
                        <a:buNone/>
                      </a:pPr>
                      <a:r>
                        <a:rPr lang="en" sz="1000">
                          <a:latin typeface="Roboto"/>
                          <a:ea typeface="Roboto"/>
                          <a:cs typeface="Roboto"/>
                          <a:sym typeface="Roboto"/>
                        </a:rPr>
                        <a:t>Break</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00</a:t>
                      </a:r>
                      <a:r>
                        <a:rPr lang="en" sz="1000">
                          <a:solidFill>
                            <a:srgbClr val="000000"/>
                          </a:solidFill>
                          <a:latin typeface="Roboto"/>
                          <a:ea typeface="Roboto"/>
                          <a:cs typeface="Roboto"/>
                          <a:sym typeface="Roboto"/>
                        </a:rPr>
                        <a:t> - 1:</a:t>
                      </a:r>
                      <a:r>
                        <a:rPr lang="en" sz="1000">
                          <a:latin typeface="Roboto"/>
                          <a:ea typeface="Roboto"/>
                          <a:cs typeface="Roboto"/>
                          <a:sym typeface="Roboto"/>
                        </a:rPr>
                        <a:t>15</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353550">
                <a:tc>
                  <a:txBody>
                    <a:bodyPr/>
                    <a:lstStyle/>
                    <a:p>
                      <a:pPr indent="0" lvl="0" marL="0" rtl="0" algn="l">
                        <a:spcBef>
                          <a:spcPts val="0"/>
                        </a:spcBef>
                        <a:spcAft>
                          <a:spcPts val="0"/>
                        </a:spcAft>
                        <a:buNone/>
                      </a:pPr>
                      <a:r>
                        <a:rPr lang="en" sz="1000">
                          <a:latin typeface="Roboto"/>
                          <a:ea typeface="Roboto"/>
                          <a:cs typeface="Roboto"/>
                          <a:sym typeface="Roboto"/>
                        </a:rPr>
                        <a:t>Kotlin Koans (continued)</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1:1</a:t>
                      </a:r>
                      <a:r>
                        <a:rPr lang="en" sz="1000">
                          <a:latin typeface="Roboto"/>
                          <a:ea typeface="Roboto"/>
                          <a:cs typeface="Roboto"/>
                          <a:sym typeface="Roboto"/>
                        </a:rPr>
                        <a:t>5</a:t>
                      </a:r>
                      <a:r>
                        <a:rPr lang="en" sz="1000">
                          <a:solidFill>
                            <a:srgbClr val="000000"/>
                          </a:solidFill>
                          <a:latin typeface="Roboto"/>
                          <a:ea typeface="Roboto"/>
                          <a:cs typeface="Roboto"/>
                          <a:sym typeface="Roboto"/>
                        </a:rPr>
                        <a:t> - </a:t>
                      </a:r>
                      <a:r>
                        <a:rPr lang="en" sz="1000">
                          <a:latin typeface="Roboto"/>
                          <a:ea typeface="Roboto"/>
                          <a:cs typeface="Roboto"/>
                          <a:sym typeface="Roboto"/>
                        </a:rPr>
                        <a:t>2:00</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bl>
          </a:graphicData>
        </a:graphic>
      </p:graphicFrame>
      <p:graphicFrame>
        <p:nvGraphicFramePr>
          <p:cNvPr id="581" name="Google Shape;581;p41"/>
          <p:cNvGraphicFramePr/>
          <p:nvPr/>
        </p:nvGraphicFramePr>
        <p:xfrm>
          <a:off x="3377785" y="1685876"/>
          <a:ext cx="3000000" cy="3000000"/>
        </p:xfrm>
        <a:graphic>
          <a:graphicData uri="http://schemas.openxmlformats.org/drawingml/2006/table">
            <a:tbl>
              <a:tblPr>
                <a:noFill/>
                <a:tableStyleId>{4C4A1619-A95D-4BFB-B06B-F30795A410C7}</a:tableStyleId>
              </a:tblPr>
              <a:tblGrid>
                <a:gridCol w="1483100"/>
                <a:gridCol w="960675"/>
              </a:tblGrid>
              <a:tr h="369200">
                <a:tc>
                  <a:txBody>
                    <a:bodyPr/>
                    <a:lstStyle/>
                    <a:p>
                      <a:pPr indent="0" lvl="0" marL="0" rtl="0" algn="l">
                        <a:spcBef>
                          <a:spcPts val="0"/>
                        </a:spcBef>
                        <a:spcAft>
                          <a:spcPts val="0"/>
                        </a:spcAft>
                        <a:buNone/>
                      </a:pPr>
                      <a:r>
                        <a:rPr b="1" lang="en" sz="1000">
                          <a:latin typeface="Roboto"/>
                          <a:ea typeface="Roboto"/>
                          <a:cs typeface="Roboto"/>
                          <a:sym typeface="Roboto"/>
                        </a:rPr>
                        <a:t>TOPIC</a:t>
                      </a:r>
                      <a:endParaRPr b="1"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3DDC84"/>
                    </a:solidFill>
                  </a:tcPr>
                </a:tc>
                <a:tc>
                  <a:txBody>
                    <a:bodyPr/>
                    <a:lstStyle/>
                    <a:p>
                      <a:pPr indent="0" lvl="0" marL="0" rtl="0" algn="r">
                        <a:spcBef>
                          <a:spcPts val="0"/>
                        </a:spcBef>
                        <a:spcAft>
                          <a:spcPts val="0"/>
                        </a:spcAft>
                        <a:buNone/>
                      </a:pPr>
                      <a:r>
                        <a:rPr b="1" lang="en" sz="1000">
                          <a:latin typeface="Roboto"/>
                          <a:ea typeface="Roboto"/>
                          <a:cs typeface="Roboto"/>
                          <a:sym typeface="Roboto"/>
                        </a:rPr>
                        <a:t>TIME</a:t>
                      </a:r>
                      <a:endParaRPr b="1"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3DDC84"/>
                    </a:solidFill>
                  </a:tcPr>
                </a:tc>
              </a:tr>
              <a:tr h="503700">
                <a:tc>
                  <a:txBody>
                    <a:bodyPr/>
                    <a:lstStyle/>
                    <a:p>
                      <a:pPr indent="0" lvl="0" marL="0" rtl="0" algn="l">
                        <a:spcBef>
                          <a:spcPts val="0"/>
                        </a:spcBef>
                        <a:spcAft>
                          <a:spcPts val="0"/>
                        </a:spcAft>
                        <a:buNone/>
                      </a:pPr>
                      <a:r>
                        <a:rPr lang="en" sz="1000">
                          <a:latin typeface="Roboto"/>
                          <a:ea typeface="Roboto"/>
                          <a:cs typeface="Roboto"/>
                          <a:sym typeface="Roboto"/>
                        </a:rPr>
                        <a:t>Logistics &amp;</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Concept Overview</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latin typeface="Roboto"/>
                          <a:ea typeface="Roboto"/>
                          <a:cs typeface="Roboto"/>
                          <a:sym typeface="Roboto"/>
                        </a:rPr>
                        <a:t>12:00 - 12:15</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427875">
                <a:tc>
                  <a:txBody>
                    <a:bodyPr/>
                    <a:lstStyle/>
                    <a:p>
                      <a:pPr indent="0" lvl="0" marL="0" rtl="0" algn="l">
                        <a:spcBef>
                          <a:spcPts val="0"/>
                        </a:spcBef>
                        <a:spcAft>
                          <a:spcPts val="0"/>
                        </a:spcAft>
                        <a:buNone/>
                      </a:pPr>
                      <a:r>
                        <a:rPr lang="en" sz="1000">
                          <a:latin typeface="Roboto"/>
                          <a:ea typeface="Roboto"/>
                          <a:cs typeface="Roboto"/>
                          <a:sym typeface="Roboto"/>
                        </a:rPr>
                        <a:t>Pathway 1: Build Your First App</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12:15 - 1:00</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369200">
                <a:tc>
                  <a:txBody>
                    <a:bodyPr/>
                    <a:lstStyle/>
                    <a:p>
                      <a:pPr indent="0" lvl="0" marL="0" rtl="0" algn="l">
                        <a:spcBef>
                          <a:spcPts val="0"/>
                        </a:spcBef>
                        <a:spcAft>
                          <a:spcPts val="0"/>
                        </a:spcAft>
                        <a:buNone/>
                      </a:pPr>
                      <a:r>
                        <a:rPr lang="en" sz="1000">
                          <a:latin typeface="Roboto"/>
                          <a:ea typeface="Roboto"/>
                          <a:cs typeface="Roboto"/>
                          <a:sym typeface="Roboto"/>
                        </a:rPr>
                        <a:t>Break</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1:00 - 1:15</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476675">
                <a:tc>
                  <a:txBody>
                    <a:bodyPr/>
                    <a:lstStyle/>
                    <a:p>
                      <a:pPr indent="0" lvl="0" marL="0" rtl="0" algn="l">
                        <a:spcBef>
                          <a:spcPts val="0"/>
                        </a:spcBef>
                        <a:spcAft>
                          <a:spcPts val="0"/>
                        </a:spcAft>
                        <a:buNone/>
                      </a:pPr>
                      <a:r>
                        <a:rPr lang="en" sz="1000">
                          <a:latin typeface="Roboto"/>
                          <a:ea typeface="Roboto"/>
                          <a:cs typeface="Roboto"/>
                          <a:sym typeface="Roboto"/>
                        </a:rPr>
                        <a:t>Pathway 2: Build an Interactive App</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lang="en" sz="1000">
                          <a:solidFill>
                            <a:srgbClr val="000000"/>
                          </a:solidFill>
                          <a:latin typeface="Roboto"/>
                          <a:ea typeface="Roboto"/>
                          <a:cs typeface="Roboto"/>
                          <a:sym typeface="Roboto"/>
                        </a:rPr>
                        <a:t>1:15 - 2:00</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371650">
                <a:tc>
                  <a:txBody>
                    <a:bodyPr/>
                    <a:lstStyle/>
                    <a:p>
                      <a:pPr indent="0" lvl="0" marL="0" rtl="0" algn="l">
                        <a:spcBef>
                          <a:spcPts val="0"/>
                        </a:spcBef>
                        <a:spcAft>
                          <a:spcPts val="0"/>
                        </a:spcAft>
                        <a:buNone/>
                      </a:pPr>
                      <a:r>
                        <a:rPr lang="en" sz="1000">
                          <a:latin typeface="Roboto"/>
                          <a:ea typeface="Roboto"/>
                          <a:cs typeface="Roboto"/>
                          <a:sym typeface="Roboto"/>
                        </a:rPr>
                        <a:t>Pathway 3: Layouts</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latin typeface="Roboto"/>
                          <a:ea typeface="Roboto"/>
                          <a:cs typeface="Roboto"/>
                          <a:sym typeface="Roboto"/>
                        </a:rPr>
                        <a:t>2:00 - 3:00</a:t>
                      </a:r>
                      <a:endParaRPr sz="1000">
                        <a:latin typeface="Roboto"/>
                        <a:ea typeface="Roboto"/>
                        <a:cs typeface="Roboto"/>
                        <a:sym typeface="Robo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bl>
          </a:graphicData>
        </a:graphic>
      </p:graphicFrame>
      <p:sp>
        <p:nvSpPr>
          <p:cNvPr id="582" name="Google Shape;582;p41"/>
          <p:cNvSpPr txBox="1"/>
          <p:nvPr>
            <p:ph idx="4294967295" type="title"/>
          </p:nvPr>
        </p:nvSpPr>
        <p:spPr>
          <a:xfrm>
            <a:off x="426850" y="1214288"/>
            <a:ext cx="2443800" cy="3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Roboto"/>
                <a:ea typeface="Roboto"/>
                <a:cs typeface="Roboto"/>
                <a:sym typeface="Roboto"/>
              </a:rPr>
              <a:t>Session 1</a:t>
            </a:r>
            <a:endParaRPr sz="1400">
              <a:latin typeface="Roboto"/>
              <a:ea typeface="Roboto"/>
              <a:cs typeface="Roboto"/>
              <a:sym typeface="Roboto"/>
            </a:endParaRPr>
          </a:p>
        </p:txBody>
      </p:sp>
      <p:sp>
        <p:nvSpPr>
          <p:cNvPr id="583" name="Google Shape;583;p41"/>
          <p:cNvSpPr txBox="1"/>
          <p:nvPr>
            <p:ph idx="4294967295" type="title"/>
          </p:nvPr>
        </p:nvSpPr>
        <p:spPr>
          <a:xfrm>
            <a:off x="3377763" y="1214288"/>
            <a:ext cx="2443800" cy="3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Roboto"/>
                <a:ea typeface="Roboto"/>
                <a:cs typeface="Roboto"/>
                <a:sym typeface="Roboto"/>
              </a:rPr>
              <a:t>Session 2</a:t>
            </a:r>
            <a:endParaRPr sz="1400">
              <a:latin typeface="Roboto"/>
              <a:ea typeface="Roboto"/>
              <a:cs typeface="Roboto"/>
              <a:sym typeface="Roboto"/>
            </a:endParaRPr>
          </a:p>
        </p:txBody>
      </p:sp>
      <p:sp>
        <p:nvSpPr>
          <p:cNvPr id="584" name="Google Shape;584;p41"/>
          <p:cNvSpPr txBox="1"/>
          <p:nvPr>
            <p:ph idx="4294967295" type="title"/>
          </p:nvPr>
        </p:nvSpPr>
        <p:spPr>
          <a:xfrm>
            <a:off x="224300" y="333725"/>
            <a:ext cx="77067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Sample Agendas for</a:t>
            </a:r>
            <a:endParaRPr b="1" sz="2400">
              <a:solidFill>
                <a:schemeClr val="dk1"/>
              </a:solidFill>
              <a:latin typeface="Roboto"/>
              <a:ea typeface="Roboto"/>
              <a:cs typeface="Roboto"/>
              <a:sym typeface="Roboto"/>
            </a:endParaRPr>
          </a:p>
          <a:p>
            <a:pPr indent="0" lvl="0" marL="0" rtl="0" algn="l">
              <a:spcBef>
                <a:spcPts val="0"/>
              </a:spcBef>
              <a:spcAft>
                <a:spcPts val="0"/>
              </a:spcAft>
              <a:buNone/>
            </a:pPr>
            <a:r>
              <a:rPr b="1" lang="en" sz="2400">
                <a:solidFill>
                  <a:schemeClr val="dk1"/>
                </a:solidFill>
                <a:latin typeface="Roboto"/>
                <a:ea typeface="Roboto"/>
                <a:cs typeface="Roboto"/>
                <a:sym typeface="Roboto"/>
              </a:rPr>
              <a:t>Prior Programming Experience Track</a:t>
            </a:r>
            <a:endParaRPr b="0" sz="1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2"/>
          <p:cNvSpPr txBox="1"/>
          <p:nvPr>
            <p:ph idx="2" type="title"/>
          </p:nvPr>
        </p:nvSpPr>
        <p:spPr>
          <a:xfrm>
            <a:off x="1383975" y="989988"/>
            <a:ext cx="6068700" cy="17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3DDC84"/>
                </a:solidFill>
              </a:rPr>
              <a:t>THANK YOU</a:t>
            </a:r>
            <a:br>
              <a:rPr lang="en">
                <a:solidFill>
                  <a:srgbClr val="3DDC84"/>
                </a:solidFill>
              </a:rPr>
            </a:br>
            <a:r>
              <a:rPr lang="en">
                <a:solidFill>
                  <a:srgbClr val="3DDC84"/>
                </a:solidFill>
              </a:rPr>
              <a:t> and have fun helping your communities </a:t>
            </a:r>
            <a:br>
              <a:rPr lang="en">
                <a:solidFill>
                  <a:srgbClr val="3DDC84"/>
                </a:solidFill>
              </a:rPr>
            </a:br>
            <a:r>
              <a:rPr lang="en">
                <a:solidFill>
                  <a:srgbClr val="3DDC84"/>
                </a:solidFill>
              </a:rPr>
              <a:t>become Android developers!</a:t>
            </a:r>
            <a:endParaRPr>
              <a:solidFill>
                <a:srgbClr val="3DDC84"/>
              </a:solidFill>
            </a:endParaRPr>
          </a:p>
        </p:txBody>
      </p:sp>
      <p:pic>
        <p:nvPicPr>
          <p:cNvPr id="590" name="Google Shape;590;p42"/>
          <p:cNvPicPr preferRelativeResize="0"/>
          <p:nvPr/>
        </p:nvPicPr>
        <p:blipFill>
          <a:blip r:embed="rId3">
            <a:alphaModFix/>
          </a:blip>
          <a:stretch>
            <a:fillRect/>
          </a:stretch>
        </p:blipFill>
        <p:spPr>
          <a:xfrm>
            <a:off x="3097975" y="2240124"/>
            <a:ext cx="2857299" cy="1529437"/>
          </a:xfrm>
          <a:prstGeom prst="rect">
            <a:avLst/>
          </a:prstGeom>
          <a:noFill/>
          <a:ln>
            <a:noFill/>
          </a:ln>
        </p:spPr>
      </p:pic>
      <p:sp>
        <p:nvSpPr>
          <p:cNvPr id="591" name="Google Shape;591;p42"/>
          <p:cNvSpPr txBox="1"/>
          <p:nvPr/>
        </p:nvSpPr>
        <p:spPr>
          <a:xfrm>
            <a:off x="4276975" y="4831775"/>
            <a:ext cx="5619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Version 1.0</a:t>
            </a:r>
            <a:endParaRPr sz="6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2"/>
          <p:cNvSpPr txBox="1"/>
          <p:nvPr>
            <p:ph type="title"/>
          </p:nvPr>
        </p:nvSpPr>
        <p:spPr>
          <a:xfrm>
            <a:off x="319800" y="130425"/>
            <a:ext cx="7383600" cy="11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New to Programming Track</a:t>
            </a:r>
            <a:endParaRPr/>
          </a:p>
        </p:txBody>
      </p:sp>
      <p:sp>
        <p:nvSpPr>
          <p:cNvPr id="96" name="Google Shape;96;p12"/>
          <p:cNvSpPr txBox="1"/>
          <p:nvPr/>
        </p:nvSpPr>
        <p:spPr>
          <a:xfrm>
            <a:off x="332696" y="1966538"/>
            <a:ext cx="21636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Pre-requisites</a:t>
            </a:r>
            <a:endParaRPr sz="1800"/>
          </a:p>
        </p:txBody>
      </p:sp>
      <p:sp>
        <p:nvSpPr>
          <p:cNvPr id="97" name="Google Shape;97;p12"/>
          <p:cNvSpPr txBox="1"/>
          <p:nvPr/>
        </p:nvSpPr>
        <p:spPr>
          <a:xfrm>
            <a:off x="328601" y="3590950"/>
            <a:ext cx="75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Android Basics in Kotlin Course (</a:t>
            </a:r>
            <a:r>
              <a:rPr lang="en" u="sng">
                <a:solidFill>
                  <a:schemeClr val="hlink"/>
                </a:solidFill>
                <a:latin typeface="Roboto"/>
                <a:ea typeface="Roboto"/>
                <a:cs typeface="Roboto"/>
                <a:sym typeface="Roboto"/>
                <a:hlinkClick r:id="rId3"/>
              </a:rPr>
              <a:t>here</a:t>
            </a:r>
            <a:r>
              <a:rPr lang="en">
                <a:solidFill>
                  <a:schemeClr val="dk1"/>
                </a:solidFill>
                <a:latin typeface="Roboto"/>
                <a:ea typeface="Roboto"/>
                <a:cs typeface="Roboto"/>
                <a:sym typeface="Roboto"/>
              </a:rPr>
              <a:t>) with ten pathways currently available! More to come.</a:t>
            </a:r>
            <a:endParaRPr>
              <a:solidFill>
                <a:schemeClr val="dk1"/>
              </a:solidFill>
              <a:latin typeface="Roboto"/>
              <a:ea typeface="Roboto"/>
              <a:cs typeface="Roboto"/>
              <a:sym typeface="Roboto"/>
            </a:endParaRPr>
          </a:p>
        </p:txBody>
      </p:sp>
      <p:sp>
        <p:nvSpPr>
          <p:cNvPr id="98" name="Google Shape;98;p12"/>
          <p:cNvSpPr txBox="1"/>
          <p:nvPr/>
        </p:nvSpPr>
        <p:spPr>
          <a:xfrm>
            <a:off x="319800" y="1194950"/>
            <a:ext cx="69540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dk1"/>
                </a:solidFill>
                <a:latin typeface="Roboto"/>
                <a:ea typeface="Roboto"/>
                <a:cs typeface="Roboto"/>
                <a:sym typeface="Roboto"/>
              </a:rPr>
              <a:t>Learn the basics of building Android apps with the Kotlin programming language and develop a collection of simple apps to </a:t>
            </a:r>
            <a:r>
              <a:rPr lang="en">
                <a:latin typeface="Roboto"/>
                <a:ea typeface="Roboto"/>
                <a:cs typeface="Roboto"/>
                <a:sym typeface="Roboto"/>
              </a:rPr>
              <a:t>start your journey as an Android developer!</a:t>
            </a:r>
            <a:endParaRPr>
              <a:latin typeface="Roboto"/>
              <a:ea typeface="Roboto"/>
              <a:cs typeface="Roboto"/>
              <a:sym typeface="Roboto"/>
            </a:endParaRPr>
          </a:p>
        </p:txBody>
      </p:sp>
      <p:sp>
        <p:nvSpPr>
          <p:cNvPr id="99" name="Google Shape;99;p12"/>
          <p:cNvSpPr txBox="1"/>
          <p:nvPr/>
        </p:nvSpPr>
        <p:spPr>
          <a:xfrm>
            <a:off x="174000" y="2380125"/>
            <a:ext cx="3000000" cy="548100"/>
          </a:xfrm>
          <a:prstGeom prst="rect">
            <a:avLst/>
          </a:prstGeom>
          <a:noFill/>
          <a:ln>
            <a:noFill/>
          </a:ln>
        </p:spPr>
        <p:txBody>
          <a:bodyPr anchorCtr="0" anchor="t" bIns="91425" lIns="91425" spcFirstLastPara="1" rIns="91425" wrap="square" tIns="91425">
            <a:noAutofit/>
          </a:bodyPr>
          <a:lstStyle/>
          <a:p>
            <a:pPr indent="-178901" lvl="0" marL="3600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Basic computer literacy</a:t>
            </a:r>
            <a:endParaRPr>
              <a:solidFill>
                <a:schemeClr val="dk1"/>
              </a:solidFill>
              <a:latin typeface="Roboto"/>
              <a:ea typeface="Roboto"/>
              <a:cs typeface="Roboto"/>
              <a:sym typeface="Roboto"/>
            </a:endParaRPr>
          </a:p>
          <a:p>
            <a:pPr indent="-178901" lvl="0" marL="3600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Basic math skills</a:t>
            </a:r>
            <a:endParaRPr/>
          </a:p>
        </p:txBody>
      </p:sp>
      <p:sp>
        <p:nvSpPr>
          <p:cNvPr id="100" name="Google Shape;100;p12"/>
          <p:cNvSpPr txBox="1"/>
          <p:nvPr/>
        </p:nvSpPr>
        <p:spPr>
          <a:xfrm>
            <a:off x="332696" y="3185738"/>
            <a:ext cx="21636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Curriculum used</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3"/>
          <p:cNvSpPr txBox="1"/>
          <p:nvPr/>
        </p:nvSpPr>
        <p:spPr>
          <a:xfrm>
            <a:off x="319800" y="1118750"/>
            <a:ext cx="68067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chemeClr val="dk1"/>
                </a:solidFill>
                <a:latin typeface="Roboto"/>
                <a:ea typeface="Roboto"/>
                <a:cs typeface="Roboto"/>
                <a:sym typeface="Roboto"/>
              </a:rPr>
              <a:t>What will you learn?</a:t>
            </a:r>
            <a:endParaRPr sz="1800">
              <a:solidFill>
                <a:srgbClr val="3DDC84"/>
              </a:solidFill>
              <a:latin typeface="Roboto"/>
              <a:ea typeface="Roboto"/>
              <a:cs typeface="Roboto"/>
              <a:sym typeface="Roboto"/>
            </a:endParaRPr>
          </a:p>
        </p:txBody>
      </p:sp>
      <p:sp>
        <p:nvSpPr>
          <p:cNvPr id="106" name="Google Shape;106;p13"/>
          <p:cNvSpPr/>
          <p:nvPr/>
        </p:nvSpPr>
        <p:spPr>
          <a:xfrm>
            <a:off x="396107" y="2553875"/>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2</a:t>
            </a:r>
            <a:endParaRPr b="1" sz="1500"/>
          </a:p>
        </p:txBody>
      </p:sp>
      <p:sp>
        <p:nvSpPr>
          <p:cNvPr id="107" name="Google Shape;107;p13"/>
          <p:cNvSpPr/>
          <p:nvPr/>
        </p:nvSpPr>
        <p:spPr>
          <a:xfrm>
            <a:off x="396101" y="3391213"/>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3</a:t>
            </a:r>
            <a:endParaRPr b="1" sz="1500"/>
          </a:p>
        </p:txBody>
      </p:sp>
      <p:sp>
        <p:nvSpPr>
          <p:cNvPr id="108" name="Google Shape;108;p13"/>
          <p:cNvSpPr/>
          <p:nvPr/>
        </p:nvSpPr>
        <p:spPr>
          <a:xfrm>
            <a:off x="396108" y="4154925"/>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4</a:t>
            </a:r>
            <a:endParaRPr b="1" sz="1500"/>
          </a:p>
        </p:txBody>
      </p:sp>
      <p:sp>
        <p:nvSpPr>
          <p:cNvPr id="109" name="Google Shape;109;p13"/>
          <p:cNvSpPr/>
          <p:nvPr/>
        </p:nvSpPr>
        <p:spPr>
          <a:xfrm>
            <a:off x="396100" y="1753350"/>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1</a:t>
            </a:r>
            <a:endParaRPr b="1" sz="1500"/>
          </a:p>
        </p:txBody>
      </p:sp>
      <p:sp>
        <p:nvSpPr>
          <p:cNvPr id="110" name="Google Shape;110;p13"/>
          <p:cNvSpPr txBox="1"/>
          <p:nvPr/>
        </p:nvSpPr>
        <p:spPr>
          <a:xfrm>
            <a:off x="861675" y="1775550"/>
            <a:ext cx="15363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Introduction to Kotlin</a:t>
            </a:r>
            <a:endParaRPr sz="1100">
              <a:solidFill>
                <a:schemeClr val="dk1"/>
              </a:solidFill>
              <a:latin typeface="Roboto"/>
              <a:ea typeface="Roboto"/>
              <a:cs typeface="Roboto"/>
              <a:sym typeface="Roboto"/>
            </a:endParaRPr>
          </a:p>
        </p:txBody>
      </p:sp>
      <p:sp>
        <p:nvSpPr>
          <p:cNvPr id="111" name="Google Shape;111;p13"/>
          <p:cNvSpPr txBox="1"/>
          <p:nvPr/>
        </p:nvSpPr>
        <p:spPr>
          <a:xfrm>
            <a:off x="861675" y="2489525"/>
            <a:ext cx="15363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Create your first Android app</a:t>
            </a:r>
            <a:endParaRPr sz="1100">
              <a:solidFill>
                <a:schemeClr val="dk1"/>
              </a:solidFill>
              <a:latin typeface="Roboto"/>
              <a:ea typeface="Roboto"/>
              <a:cs typeface="Roboto"/>
              <a:sym typeface="Roboto"/>
            </a:endParaRPr>
          </a:p>
        </p:txBody>
      </p:sp>
      <p:sp>
        <p:nvSpPr>
          <p:cNvPr id="112" name="Google Shape;112;p13"/>
          <p:cNvSpPr txBox="1"/>
          <p:nvPr/>
        </p:nvSpPr>
        <p:spPr>
          <a:xfrm>
            <a:off x="861675" y="3413413"/>
            <a:ext cx="20598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Build a basic layout</a:t>
            </a:r>
            <a:endParaRPr sz="1100">
              <a:solidFill>
                <a:schemeClr val="dk1"/>
              </a:solidFill>
              <a:latin typeface="Roboto"/>
              <a:ea typeface="Roboto"/>
              <a:cs typeface="Roboto"/>
              <a:sym typeface="Roboto"/>
            </a:endParaRPr>
          </a:p>
        </p:txBody>
      </p:sp>
      <p:sp>
        <p:nvSpPr>
          <p:cNvPr id="113" name="Google Shape;113;p13"/>
          <p:cNvSpPr txBox="1"/>
          <p:nvPr/>
        </p:nvSpPr>
        <p:spPr>
          <a:xfrm>
            <a:off x="861675" y="4177125"/>
            <a:ext cx="19695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Add a button to an app</a:t>
            </a:r>
            <a:endParaRPr sz="1100">
              <a:solidFill>
                <a:schemeClr val="dk1"/>
              </a:solidFill>
              <a:latin typeface="Roboto"/>
              <a:ea typeface="Roboto"/>
              <a:cs typeface="Roboto"/>
              <a:sym typeface="Roboto"/>
            </a:endParaRPr>
          </a:p>
        </p:txBody>
      </p:sp>
      <p:pic>
        <p:nvPicPr>
          <p:cNvPr id="114" name="Google Shape;114;p13"/>
          <p:cNvPicPr preferRelativeResize="0"/>
          <p:nvPr/>
        </p:nvPicPr>
        <p:blipFill>
          <a:blip r:embed="rId3">
            <a:alphaModFix/>
          </a:blip>
          <a:stretch>
            <a:fillRect/>
          </a:stretch>
        </p:blipFill>
        <p:spPr>
          <a:xfrm>
            <a:off x="7247808" y="2475638"/>
            <a:ext cx="312789" cy="566930"/>
          </a:xfrm>
          <a:prstGeom prst="rect">
            <a:avLst/>
          </a:prstGeom>
          <a:noFill/>
          <a:ln>
            <a:noFill/>
          </a:ln>
        </p:spPr>
      </p:pic>
      <p:sp>
        <p:nvSpPr>
          <p:cNvPr id="115" name="Google Shape;115;p13"/>
          <p:cNvSpPr txBox="1"/>
          <p:nvPr/>
        </p:nvSpPr>
        <p:spPr>
          <a:xfrm>
            <a:off x="6135131" y="4186725"/>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(3 hours)</a:t>
            </a:r>
            <a:endParaRPr b="1" sz="1000">
              <a:solidFill>
                <a:srgbClr val="666666"/>
              </a:solidFill>
              <a:latin typeface="Roboto"/>
              <a:ea typeface="Roboto"/>
              <a:cs typeface="Roboto"/>
              <a:sym typeface="Roboto"/>
            </a:endParaRPr>
          </a:p>
        </p:txBody>
      </p:sp>
      <p:sp>
        <p:nvSpPr>
          <p:cNvPr id="116" name="Google Shape;116;p13"/>
          <p:cNvSpPr txBox="1"/>
          <p:nvPr/>
        </p:nvSpPr>
        <p:spPr>
          <a:xfrm>
            <a:off x="6135131" y="3423013"/>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(1 hour)</a:t>
            </a:r>
            <a:endParaRPr b="1" sz="1000">
              <a:solidFill>
                <a:srgbClr val="666666"/>
              </a:solidFill>
              <a:latin typeface="Roboto"/>
              <a:ea typeface="Roboto"/>
              <a:cs typeface="Roboto"/>
              <a:sym typeface="Roboto"/>
            </a:endParaRPr>
          </a:p>
        </p:txBody>
      </p:sp>
      <p:sp>
        <p:nvSpPr>
          <p:cNvPr id="117" name="Google Shape;117;p13"/>
          <p:cNvSpPr txBox="1"/>
          <p:nvPr/>
        </p:nvSpPr>
        <p:spPr>
          <a:xfrm>
            <a:off x="6135131" y="2585675"/>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(1 hour)</a:t>
            </a:r>
            <a:endParaRPr b="1" sz="1000">
              <a:solidFill>
                <a:srgbClr val="666666"/>
              </a:solidFill>
              <a:latin typeface="Roboto"/>
              <a:ea typeface="Roboto"/>
              <a:cs typeface="Roboto"/>
              <a:sym typeface="Roboto"/>
            </a:endParaRPr>
          </a:p>
        </p:txBody>
      </p:sp>
      <p:sp>
        <p:nvSpPr>
          <p:cNvPr id="118" name="Google Shape;118;p13"/>
          <p:cNvSpPr txBox="1"/>
          <p:nvPr/>
        </p:nvSpPr>
        <p:spPr>
          <a:xfrm>
            <a:off x="6135131" y="1785150"/>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(1 hour)</a:t>
            </a:r>
            <a:endParaRPr b="1" sz="1000">
              <a:solidFill>
                <a:srgbClr val="666666"/>
              </a:solidFill>
              <a:latin typeface="Roboto"/>
              <a:ea typeface="Roboto"/>
              <a:cs typeface="Roboto"/>
              <a:sym typeface="Roboto"/>
            </a:endParaRPr>
          </a:p>
        </p:txBody>
      </p:sp>
      <p:sp>
        <p:nvSpPr>
          <p:cNvPr id="119" name="Google Shape;119;p13"/>
          <p:cNvSpPr txBox="1"/>
          <p:nvPr/>
        </p:nvSpPr>
        <p:spPr>
          <a:xfrm>
            <a:off x="2580100" y="1689000"/>
            <a:ext cx="36162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to code in </a:t>
            </a:r>
            <a:r>
              <a:rPr lang="en" sz="1100" u="sng">
                <a:solidFill>
                  <a:schemeClr val="dk1"/>
                </a:solidFill>
                <a:latin typeface="Roboto"/>
                <a:ea typeface="Roboto"/>
                <a:cs typeface="Roboto"/>
                <a:sym typeface="Roboto"/>
              </a:rPr>
              <a:t>Kotlin</a:t>
            </a:r>
            <a:r>
              <a:rPr lang="en" sz="1100">
                <a:solidFill>
                  <a:schemeClr val="dk1"/>
                </a:solidFill>
                <a:latin typeface="Roboto"/>
                <a:ea typeface="Roboto"/>
                <a:cs typeface="Roboto"/>
                <a:sym typeface="Roboto"/>
              </a:rPr>
              <a:t>, a modern programming language that helps developers be more productive.</a:t>
            </a:r>
            <a:endParaRPr sz="1100">
              <a:solidFill>
                <a:schemeClr val="dk1"/>
              </a:solidFill>
              <a:latin typeface="Roboto"/>
              <a:ea typeface="Roboto"/>
              <a:cs typeface="Roboto"/>
              <a:sym typeface="Roboto"/>
            </a:endParaRPr>
          </a:p>
        </p:txBody>
      </p:sp>
      <p:sp>
        <p:nvSpPr>
          <p:cNvPr id="120" name="Google Shape;120;p13"/>
          <p:cNvSpPr txBox="1"/>
          <p:nvPr/>
        </p:nvSpPr>
        <p:spPr>
          <a:xfrm>
            <a:off x="2580100" y="2576075"/>
            <a:ext cx="32505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to </a:t>
            </a:r>
            <a:r>
              <a:rPr lang="en" sz="1100" u="sng">
                <a:solidFill>
                  <a:schemeClr val="dk1"/>
                </a:solidFill>
                <a:latin typeface="Roboto"/>
                <a:ea typeface="Roboto"/>
                <a:cs typeface="Roboto"/>
                <a:sym typeface="Roboto"/>
              </a:rPr>
              <a:t>create and run your first Android app</a:t>
            </a:r>
            <a:r>
              <a:rPr lang="en" sz="1100">
                <a:solidFill>
                  <a:schemeClr val="dk1"/>
                </a:solidFill>
                <a:latin typeface="Roboto"/>
                <a:ea typeface="Roboto"/>
                <a:cs typeface="Roboto"/>
                <a:sym typeface="Roboto"/>
              </a:rPr>
              <a:t> in Android Studio.</a:t>
            </a:r>
            <a:endParaRPr sz="1100">
              <a:solidFill>
                <a:schemeClr val="dk1"/>
              </a:solidFill>
              <a:latin typeface="Roboto"/>
              <a:ea typeface="Roboto"/>
              <a:cs typeface="Roboto"/>
              <a:sym typeface="Roboto"/>
            </a:endParaRPr>
          </a:p>
        </p:txBody>
      </p:sp>
      <p:sp>
        <p:nvSpPr>
          <p:cNvPr id="121" name="Google Shape;121;p13"/>
          <p:cNvSpPr txBox="1"/>
          <p:nvPr/>
        </p:nvSpPr>
        <p:spPr>
          <a:xfrm>
            <a:off x="2580100" y="3326863"/>
            <a:ext cx="36162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the basics of </a:t>
            </a:r>
            <a:r>
              <a:rPr lang="en" sz="1100" u="sng">
                <a:solidFill>
                  <a:schemeClr val="dk1"/>
                </a:solidFill>
                <a:latin typeface="Roboto"/>
                <a:ea typeface="Roboto"/>
                <a:cs typeface="Roboto"/>
                <a:sym typeface="Roboto"/>
              </a:rPr>
              <a:t>layouts</a:t>
            </a:r>
            <a:r>
              <a:rPr lang="en" sz="1100">
                <a:solidFill>
                  <a:schemeClr val="dk1"/>
                </a:solidFill>
                <a:latin typeface="Roboto"/>
                <a:ea typeface="Roboto"/>
                <a:cs typeface="Roboto"/>
                <a:sym typeface="Roboto"/>
              </a:rPr>
              <a:t> in Android by creating your very own birthday card app!</a:t>
            </a:r>
            <a:endParaRPr sz="1100">
              <a:solidFill>
                <a:schemeClr val="dk1"/>
              </a:solidFill>
              <a:latin typeface="Roboto"/>
              <a:ea typeface="Roboto"/>
              <a:cs typeface="Roboto"/>
              <a:sym typeface="Roboto"/>
            </a:endParaRPr>
          </a:p>
        </p:txBody>
      </p:sp>
      <p:sp>
        <p:nvSpPr>
          <p:cNvPr id="122" name="Google Shape;122;p13"/>
          <p:cNvSpPr txBox="1"/>
          <p:nvPr/>
        </p:nvSpPr>
        <p:spPr>
          <a:xfrm>
            <a:off x="2580100" y="4090575"/>
            <a:ext cx="37158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how to use </a:t>
            </a:r>
            <a:r>
              <a:rPr lang="en" sz="1100" u="sng">
                <a:solidFill>
                  <a:schemeClr val="dk1"/>
                </a:solidFill>
                <a:latin typeface="Roboto"/>
                <a:ea typeface="Roboto"/>
                <a:cs typeface="Roboto"/>
                <a:sym typeface="Roboto"/>
              </a:rPr>
              <a:t>classes, objects, and conditionals</a:t>
            </a:r>
            <a:r>
              <a:rPr lang="en" sz="1100">
                <a:solidFill>
                  <a:schemeClr val="dk1"/>
                </a:solidFill>
                <a:latin typeface="Roboto"/>
                <a:ea typeface="Roboto"/>
                <a:cs typeface="Roboto"/>
                <a:sym typeface="Roboto"/>
              </a:rPr>
              <a:t> to create an interactive dice roller app.</a:t>
            </a:r>
            <a:endParaRPr sz="1100">
              <a:solidFill>
                <a:schemeClr val="dk1"/>
              </a:solidFill>
              <a:latin typeface="Roboto"/>
              <a:ea typeface="Roboto"/>
              <a:cs typeface="Roboto"/>
              <a:sym typeface="Roboto"/>
            </a:endParaRPr>
          </a:p>
        </p:txBody>
      </p:sp>
      <p:sp>
        <p:nvSpPr>
          <p:cNvPr id="123" name="Google Shape;123;p13"/>
          <p:cNvSpPr/>
          <p:nvPr/>
        </p:nvSpPr>
        <p:spPr>
          <a:xfrm>
            <a:off x="7863875" y="-26175"/>
            <a:ext cx="1304100" cy="52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13"/>
          <p:cNvPicPr preferRelativeResize="0"/>
          <p:nvPr/>
        </p:nvPicPr>
        <p:blipFill rotWithShape="1">
          <a:blip r:embed="rId4">
            <a:alphaModFix/>
          </a:blip>
          <a:srcRect b="42001" l="26511" r="40781" t="42000"/>
          <a:stretch/>
        </p:blipFill>
        <p:spPr>
          <a:xfrm>
            <a:off x="8135451" y="4807623"/>
            <a:ext cx="626947" cy="172498"/>
          </a:xfrm>
          <a:prstGeom prst="rect">
            <a:avLst/>
          </a:prstGeom>
          <a:noFill/>
          <a:ln>
            <a:noFill/>
          </a:ln>
        </p:spPr>
      </p:pic>
      <p:sp>
        <p:nvSpPr>
          <p:cNvPr id="125" name="Google Shape;125;p13"/>
          <p:cNvSpPr txBox="1"/>
          <p:nvPr/>
        </p:nvSpPr>
        <p:spPr>
          <a:xfrm>
            <a:off x="8059150" y="445841"/>
            <a:ext cx="123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Google Sans"/>
                <a:ea typeface="Google Sans"/>
                <a:cs typeface="Google Sans"/>
                <a:sym typeface="Google Sans"/>
              </a:rPr>
              <a:t>Badges</a:t>
            </a:r>
            <a:endParaRPr b="1" sz="1500">
              <a:solidFill>
                <a:schemeClr val="dk2"/>
              </a:solidFill>
              <a:latin typeface="Google Sans"/>
              <a:ea typeface="Google Sans"/>
              <a:cs typeface="Google Sans"/>
              <a:sym typeface="Google Sans"/>
            </a:endParaRPr>
          </a:p>
        </p:txBody>
      </p:sp>
      <p:sp>
        <p:nvSpPr>
          <p:cNvPr id="126" name="Google Shape;126;p13"/>
          <p:cNvSpPr txBox="1"/>
          <p:nvPr/>
        </p:nvSpPr>
        <p:spPr>
          <a:xfrm>
            <a:off x="7830550" y="792166"/>
            <a:ext cx="1304100" cy="70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Roboto"/>
                <a:ea typeface="Roboto"/>
                <a:cs typeface="Roboto"/>
                <a:sym typeface="Roboto"/>
              </a:rPr>
              <a:t>Earn badges</a:t>
            </a:r>
            <a:endParaRPr i="1" sz="1100">
              <a:latin typeface="Roboto"/>
              <a:ea typeface="Roboto"/>
              <a:cs typeface="Roboto"/>
              <a:sym typeface="Roboto"/>
            </a:endParaRPr>
          </a:p>
          <a:p>
            <a:pPr indent="0" lvl="0" marL="0" rtl="0" algn="ctr">
              <a:spcBef>
                <a:spcPts val="0"/>
              </a:spcBef>
              <a:spcAft>
                <a:spcPts val="0"/>
              </a:spcAft>
              <a:buNone/>
            </a:pPr>
            <a:r>
              <a:rPr i="1" lang="en" sz="1100">
                <a:latin typeface="Roboto"/>
                <a:ea typeface="Roboto"/>
                <a:cs typeface="Roboto"/>
                <a:sym typeface="Roboto"/>
              </a:rPr>
              <a:t>at the end of each</a:t>
            </a:r>
            <a:endParaRPr i="1" sz="1100">
              <a:latin typeface="Roboto"/>
              <a:ea typeface="Roboto"/>
              <a:cs typeface="Roboto"/>
              <a:sym typeface="Roboto"/>
            </a:endParaRPr>
          </a:p>
          <a:p>
            <a:pPr indent="0" lvl="0" marL="0" rtl="0" algn="ctr">
              <a:spcBef>
                <a:spcPts val="0"/>
              </a:spcBef>
              <a:spcAft>
                <a:spcPts val="0"/>
              </a:spcAft>
              <a:buNone/>
            </a:pPr>
            <a:r>
              <a:rPr i="1" lang="en" sz="1100">
                <a:latin typeface="Roboto"/>
                <a:ea typeface="Roboto"/>
                <a:cs typeface="Roboto"/>
                <a:sym typeface="Roboto"/>
              </a:rPr>
              <a:t>pathway!</a:t>
            </a:r>
            <a:endParaRPr i="1" sz="1100">
              <a:latin typeface="Roboto"/>
              <a:ea typeface="Roboto"/>
              <a:cs typeface="Roboto"/>
              <a:sym typeface="Roboto"/>
            </a:endParaRPr>
          </a:p>
        </p:txBody>
      </p:sp>
      <p:pic>
        <p:nvPicPr>
          <p:cNvPr id="127" name="Google Shape;127;p13"/>
          <p:cNvPicPr preferRelativeResize="0"/>
          <p:nvPr/>
        </p:nvPicPr>
        <p:blipFill>
          <a:blip r:embed="rId5">
            <a:alphaModFix/>
          </a:blip>
          <a:stretch>
            <a:fillRect/>
          </a:stretch>
        </p:blipFill>
        <p:spPr>
          <a:xfrm>
            <a:off x="8265737" y="1686681"/>
            <a:ext cx="571575" cy="571575"/>
          </a:xfrm>
          <a:prstGeom prst="rect">
            <a:avLst/>
          </a:prstGeom>
          <a:noFill/>
          <a:ln>
            <a:noFill/>
          </a:ln>
        </p:spPr>
      </p:pic>
      <p:pic>
        <p:nvPicPr>
          <p:cNvPr id="128" name="Google Shape;128;p13"/>
          <p:cNvPicPr preferRelativeResize="0"/>
          <p:nvPr/>
        </p:nvPicPr>
        <p:blipFill>
          <a:blip r:embed="rId6">
            <a:alphaModFix/>
          </a:blip>
          <a:stretch>
            <a:fillRect/>
          </a:stretch>
        </p:blipFill>
        <p:spPr>
          <a:xfrm>
            <a:off x="8263485" y="2466995"/>
            <a:ext cx="576072" cy="576072"/>
          </a:xfrm>
          <a:prstGeom prst="rect">
            <a:avLst/>
          </a:prstGeom>
          <a:noFill/>
          <a:ln>
            <a:noFill/>
          </a:ln>
        </p:spPr>
      </p:pic>
      <p:pic>
        <p:nvPicPr>
          <p:cNvPr id="129" name="Google Shape;129;p13"/>
          <p:cNvPicPr preferRelativeResize="0"/>
          <p:nvPr/>
        </p:nvPicPr>
        <p:blipFill>
          <a:blip r:embed="rId7">
            <a:alphaModFix/>
          </a:blip>
          <a:stretch>
            <a:fillRect/>
          </a:stretch>
        </p:blipFill>
        <p:spPr>
          <a:xfrm>
            <a:off x="8263467" y="3322633"/>
            <a:ext cx="576072" cy="576072"/>
          </a:xfrm>
          <a:prstGeom prst="rect">
            <a:avLst/>
          </a:prstGeom>
          <a:noFill/>
          <a:ln>
            <a:noFill/>
          </a:ln>
        </p:spPr>
      </p:pic>
      <p:pic>
        <p:nvPicPr>
          <p:cNvPr id="130" name="Google Shape;130;p13"/>
          <p:cNvPicPr preferRelativeResize="0"/>
          <p:nvPr/>
        </p:nvPicPr>
        <p:blipFill>
          <a:blip r:embed="rId8">
            <a:alphaModFix/>
          </a:blip>
          <a:stretch>
            <a:fillRect/>
          </a:stretch>
        </p:blipFill>
        <p:spPr>
          <a:xfrm>
            <a:off x="8263475" y="4086333"/>
            <a:ext cx="576072" cy="576072"/>
          </a:xfrm>
          <a:prstGeom prst="rect">
            <a:avLst/>
          </a:prstGeom>
          <a:noFill/>
          <a:ln>
            <a:noFill/>
          </a:ln>
        </p:spPr>
      </p:pic>
      <p:pic>
        <p:nvPicPr>
          <p:cNvPr id="131" name="Google Shape;131;p13"/>
          <p:cNvPicPr preferRelativeResize="0"/>
          <p:nvPr/>
        </p:nvPicPr>
        <p:blipFill>
          <a:blip r:embed="rId9">
            <a:alphaModFix/>
          </a:blip>
          <a:stretch>
            <a:fillRect/>
          </a:stretch>
        </p:blipFill>
        <p:spPr>
          <a:xfrm>
            <a:off x="7085737" y="1726050"/>
            <a:ext cx="626949" cy="541182"/>
          </a:xfrm>
          <a:prstGeom prst="rect">
            <a:avLst/>
          </a:prstGeom>
          <a:noFill/>
          <a:ln>
            <a:noFill/>
          </a:ln>
        </p:spPr>
      </p:pic>
      <p:pic>
        <p:nvPicPr>
          <p:cNvPr id="132" name="Google Shape;132;p13"/>
          <p:cNvPicPr preferRelativeResize="0"/>
          <p:nvPr/>
        </p:nvPicPr>
        <p:blipFill>
          <a:blip r:embed="rId10">
            <a:alphaModFix/>
          </a:blip>
          <a:stretch>
            <a:fillRect/>
          </a:stretch>
        </p:blipFill>
        <p:spPr>
          <a:xfrm>
            <a:off x="7198750" y="4154223"/>
            <a:ext cx="402300" cy="715214"/>
          </a:xfrm>
          <a:prstGeom prst="rect">
            <a:avLst/>
          </a:prstGeom>
          <a:noFill/>
          <a:ln>
            <a:noFill/>
          </a:ln>
        </p:spPr>
      </p:pic>
      <p:pic>
        <p:nvPicPr>
          <p:cNvPr id="133" name="Google Shape;133;p13"/>
          <p:cNvPicPr preferRelativeResize="0"/>
          <p:nvPr/>
        </p:nvPicPr>
        <p:blipFill>
          <a:blip r:embed="rId11">
            <a:alphaModFix/>
          </a:blip>
          <a:stretch>
            <a:fillRect/>
          </a:stretch>
        </p:blipFill>
        <p:spPr>
          <a:xfrm>
            <a:off x="7198747" y="3251000"/>
            <a:ext cx="402300" cy="715200"/>
          </a:xfrm>
          <a:prstGeom prst="rect">
            <a:avLst/>
          </a:prstGeom>
          <a:noFill/>
          <a:ln>
            <a:noFill/>
          </a:ln>
        </p:spPr>
      </p:pic>
      <p:sp>
        <p:nvSpPr>
          <p:cNvPr id="134" name="Google Shape;134;p13"/>
          <p:cNvSpPr txBox="1"/>
          <p:nvPr>
            <p:ph type="title"/>
          </p:nvPr>
        </p:nvSpPr>
        <p:spPr>
          <a:xfrm>
            <a:off x="319800" y="130425"/>
            <a:ext cx="7383600" cy="11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New to Programming Track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nvSpPr>
        <p:spPr>
          <a:xfrm>
            <a:off x="319800" y="1118750"/>
            <a:ext cx="68067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chemeClr val="dk1"/>
                </a:solidFill>
                <a:latin typeface="Roboto"/>
                <a:ea typeface="Roboto"/>
                <a:cs typeface="Roboto"/>
                <a:sym typeface="Roboto"/>
              </a:rPr>
              <a:t>What will you learn?</a:t>
            </a:r>
            <a:endParaRPr sz="1800">
              <a:solidFill>
                <a:srgbClr val="3DDC84"/>
              </a:solidFill>
              <a:latin typeface="Roboto"/>
              <a:ea typeface="Roboto"/>
              <a:cs typeface="Roboto"/>
              <a:sym typeface="Roboto"/>
            </a:endParaRPr>
          </a:p>
        </p:txBody>
      </p:sp>
      <p:sp>
        <p:nvSpPr>
          <p:cNvPr id="140" name="Google Shape;140;p14"/>
          <p:cNvSpPr/>
          <p:nvPr/>
        </p:nvSpPr>
        <p:spPr>
          <a:xfrm>
            <a:off x="396107" y="2553875"/>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6</a:t>
            </a:r>
            <a:endParaRPr b="1" sz="1500"/>
          </a:p>
        </p:txBody>
      </p:sp>
      <p:sp>
        <p:nvSpPr>
          <p:cNvPr id="141" name="Google Shape;141;p14"/>
          <p:cNvSpPr/>
          <p:nvPr/>
        </p:nvSpPr>
        <p:spPr>
          <a:xfrm>
            <a:off x="396100" y="1753350"/>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5</a:t>
            </a:r>
            <a:endParaRPr b="1" sz="1500"/>
          </a:p>
        </p:txBody>
      </p:sp>
      <p:sp>
        <p:nvSpPr>
          <p:cNvPr id="142" name="Google Shape;142;p14"/>
          <p:cNvSpPr txBox="1"/>
          <p:nvPr/>
        </p:nvSpPr>
        <p:spPr>
          <a:xfrm>
            <a:off x="861675" y="1775550"/>
            <a:ext cx="164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Get user input</a:t>
            </a:r>
            <a:endParaRPr sz="1100">
              <a:solidFill>
                <a:schemeClr val="dk1"/>
              </a:solidFill>
              <a:latin typeface="Roboto"/>
              <a:ea typeface="Roboto"/>
              <a:cs typeface="Roboto"/>
              <a:sym typeface="Roboto"/>
            </a:endParaRPr>
          </a:p>
        </p:txBody>
      </p:sp>
      <p:sp>
        <p:nvSpPr>
          <p:cNvPr id="143" name="Google Shape;143;p14"/>
          <p:cNvSpPr txBox="1"/>
          <p:nvPr/>
        </p:nvSpPr>
        <p:spPr>
          <a:xfrm>
            <a:off x="861675" y="2489525"/>
            <a:ext cx="153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Display a scrollable list</a:t>
            </a:r>
            <a:endParaRPr sz="1100">
              <a:solidFill>
                <a:schemeClr val="dk1"/>
              </a:solidFill>
              <a:latin typeface="Roboto"/>
              <a:ea typeface="Roboto"/>
              <a:cs typeface="Roboto"/>
              <a:sym typeface="Roboto"/>
            </a:endParaRPr>
          </a:p>
        </p:txBody>
      </p:sp>
      <p:sp>
        <p:nvSpPr>
          <p:cNvPr id="144" name="Google Shape;144;p14"/>
          <p:cNvSpPr txBox="1"/>
          <p:nvPr/>
        </p:nvSpPr>
        <p:spPr>
          <a:xfrm>
            <a:off x="6135131" y="2585675"/>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(3 hours)</a:t>
            </a:r>
            <a:endParaRPr b="1" sz="1000">
              <a:solidFill>
                <a:srgbClr val="666666"/>
              </a:solidFill>
              <a:latin typeface="Roboto"/>
              <a:ea typeface="Roboto"/>
              <a:cs typeface="Roboto"/>
              <a:sym typeface="Roboto"/>
            </a:endParaRPr>
          </a:p>
        </p:txBody>
      </p:sp>
      <p:sp>
        <p:nvSpPr>
          <p:cNvPr id="145" name="Google Shape;145;p14"/>
          <p:cNvSpPr txBox="1"/>
          <p:nvPr/>
        </p:nvSpPr>
        <p:spPr>
          <a:xfrm>
            <a:off x="6135131" y="1785150"/>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(3 hours)</a:t>
            </a:r>
            <a:endParaRPr b="1" sz="1000">
              <a:solidFill>
                <a:srgbClr val="666666"/>
              </a:solidFill>
              <a:latin typeface="Roboto"/>
              <a:ea typeface="Roboto"/>
              <a:cs typeface="Roboto"/>
              <a:sym typeface="Roboto"/>
            </a:endParaRPr>
          </a:p>
        </p:txBody>
      </p:sp>
      <p:sp>
        <p:nvSpPr>
          <p:cNvPr id="146" name="Google Shape;146;p14"/>
          <p:cNvSpPr txBox="1"/>
          <p:nvPr/>
        </p:nvSpPr>
        <p:spPr>
          <a:xfrm>
            <a:off x="2580100" y="1765200"/>
            <a:ext cx="361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how to </a:t>
            </a:r>
            <a:r>
              <a:rPr lang="en" sz="1100" u="sng">
                <a:solidFill>
                  <a:schemeClr val="dk1"/>
                </a:solidFill>
                <a:latin typeface="Roboto"/>
                <a:ea typeface="Roboto"/>
                <a:cs typeface="Roboto"/>
                <a:sym typeface="Roboto"/>
              </a:rPr>
              <a:t>get user input</a:t>
            </a:r>
            <a:r>
              <a:rPr lang="en" sz="1100">
                <a:solidFill>
                  <a:schemeClr val="dk1"/>
                </a:solidFill>
                <a:latin typeface="Roboto"/>
                <a:ea typeface="Roboto"/>
                <a:cs typeface="Roboto"/>
                <a:sym typeface="Roboto"/>
              </a:rPr>
              <a:t> within an app by building a tip calculator app.</a:t>
            </a:r>
            <a:endParaRPr sz="1100">
              <a:solidFill>
                <a:schemeClr val="dk1"/>
              </a:solidFill>
              <a:latin typeface="Roboto"/>
              <a:ea typeface="Roboto"/>
              <a:cs typeface="Roboto"/>
              <a:sym typeface="Roboto"/>
            </a:endParaRPr>
          </a:p>
        </p:txBody>
      </p:sp>
      <p:sp>
        <p:nvSpPr>
          <p:cNvPr id="147" name="Google Shape;147;p14"/>
          <p:cNvSpPr txBox="1"/>
          <p:nvPr/>
        </p:nvSpPr>
        <p:spPr>
          <a:xfrm>
            <a:off x="2580100" y="2499875"/>
            <a:ext cx="337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how to </a:t>
            </a:r>
            <a:r>
              <a:rPr lang="en" sz="1100" u="sng">
                <a:solidFill>
                  <a:schemeClr val="dk1"/>
                </a:solidFill>
                <a:latin typeface="Roboto"/>
                <a:ea typeface="Roboto"/>
                <a:cs typeface="Roboto"/>
                <a:sym typeface="Roboto"/>
              </a:rPr>
              <a:t>display a list </a:t>
            </a:r>
            <a:r>
              <a:rPr lang="en" sz="1100">
                <a:solidFill>
                  <a:schemeClr val="dk1"/>
                </a:solidFill>
                <a:latin typeface="Roboto"/>
                <a:ea typeface="Roboto"/>
                <a:cs typeface="Roboto"/>
                <a:sym typeface="Roboto"/>
              </a:rPr>
              <a:t>of text and images in an app.</a:t>
            </a:r>
            <a:endParaRPr sz="1100">
              <a:solidFill>
                <a:schemeClr val="dk1"/>
              </a:solidFill>
              <a:latin typeface="Roboto"/>
              <a:ea typeface="Roboto"/>
              <a:cs typeface="Roboto"/>
              <a:sym typeface="Roboto"/>
            </a:endParaRPr>
          </a:p>
        </p:txBody>
      </p:sp>
      <p:sp>
        <p:nvSpPr>
          <p:cNvPr id="148" name="Google Shape;148;p14"/>
          <p:cNvSpPr/>
          <p:nvPr/>
        </p:nvSpPr>
        <p:spPr>
          <a:xfrm>
            <a:off x="7863875" y="-26175"/>
            <a:ext cx="1304100" cy="52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14"/>
          <p:cNvPicPr preferRelativeResize="0"/>
          <p:nvPr/>
        </p:nvPicPr>
        <p:blipFill rotWithShape="1">
          <a:blip r:embed="rId3">
            <a:alphaModFix/>
          </a:blip>
          <a:srcRect b="42001" l="26511" r="40781" t="42000"/>
          <a:stretch/>
        </p:blipFill>
        <p:spPr>
          <a:xfrm>
            <a:off x="8135451" y="4807623"/>
            <a:ext cx="626947" cy="172498"/>
          </a:xfrm>
          <a:prstGeom prst="rect">
            <a:avLst/>
          </a:prstGeom>
          <a:noFill/>
          <a:ln>
            <a:noFill/>
          </a:ln>
        </p:spPr>
      </p:pic>
      <p:pic>
        <p:nvPicPr>
          <p:cNvPr id="150" name="Google Shape;150;p14"/>
          <p:cNvPicPr preferRelativeResize="0"/>
          <p:nvPr/>
        </p:nvPicPr>
        <p:blipFill>
          <a:blip r:embed="rId4">
            <a:alphaModFix/>
          </a:blip>
          <a:stretch>
            <a:fillRect/>
          </a:stretch>
        </p:blipFill>
        <p:spPr>
          <a:xfrm>
            <a:off x="8187313" y="1666500"/>
            <a:ext cx="576000" cy="576000"/>
          </a:xfrm>
          <a:prstGeom prst="rect">
            <a:avLst/>
          </a:prstGeom>
          <a:noFill/>
          <a:ln>
            <a:noFill/>
          </a:ln>
        </p:spPr>
      </p:pic>
      <p:pic>
        <p:nvPicPr>
          <p:cNvPr id="151" name="Google Shape;151;p14"/>
          <p:cNvPicPr preferRelativeResize="0"/>
          <p:nvPr/>
        </p:nvPicPr>
        <p:blipFill>
          <a:blip r:embed="rId5">
            <a:alphaModFix/>
          </a:blip>
          <a:stretch>
            <a:fillRect/>
          </a:stretch>
        </p:blipFill>
        <p:spPr>
          <a:xfrm>
            <a:off x="8187325" y="2467025"/>
            <a:ext cx="576000" cy="576000"/>
          </a:xfrm>
          <a:prstGeom prst="rect">
            <a:avLst/>
          </a:prstGeom>
          <a:noFill/>
          <a:ln>
            <a:noFill/>
          </a:ln>
        </p:spPr>
      </p:pic>
      <p:sp>
        <p:nvSpPr>
          <p:cNvPr id="152" name="Google Shape;152;p14"/>
          <p:cNvSpPr txBox="1"/>
          <p:nvPr/>
        </p:nvSpPr>
        <p:spPr>
          <a:xfrm>
            <a:off x="8083175" y="1026475"/>
            <a:ext cx="123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Google Sans"/>
                <a:ea typeface="Google Sans"/>
                <a:cs typeface="Google Sans"/>
                <a:sym typeface="Google Sans"/>
              </a:rPr>
              <a:t>Badges</a:t>
            </a:r>
            <a:endParaRPr b="1" sz="1500">
              <a:solidFill>
                <a:schemeClr val="dk2"/>
              </a:solidFill>
              <a:latin typeface="Google Sans"/>
              <a:ea typeface="Google Sans"/>
              <a:cs typeface="Google Sans"/>
              <a:sym typeface="Google Sans"/>
            </a:endParaRPr>
          </a:p>
        </p:txBody>
      </p:sp>
      <p:pic>
        <p:nvPicPr>
          <p:cNvPr id="153" name="Google Shape;153;p14"/>
          <p:cNvPicPr preferRelativeResize="0"/>
          <p:nvPr/>
        </p:nvPicPr>
        <p:blipFill>
          <a:blip r:embed="rId6">
            <a:alphaModFix/>
          </a:blip>
          <a:stretch>
            <a:fillRect/>
          </a:stretch>
        </p:blipFill>
        <p:spPr>
          <a:xfrm>
            <a:off x="7186875" y="1444500"/>
            <a:ext cx="402300" cy="715200"/>
          </a:xfrm>
          <a:prstGeom prst="rect">
            <a:avLst/>
          </a:prstGeom>
          <a:noFill/>
          <a:ln>
            <a:noFill/>
          </a:ln>
        </p:spPr>
      </p:pic>
      <p:pic>
        <p:nvPicPr>
          <p:cNvPr id="154" name="Google Shape;154;p14"/>
          <p:cNvPicPr preferRelativeResize="0"/>
          <p:nvPr/>
        </p:nvPicPr>
        <p:blipFill rotWithShape="1">
          <a:blip r:embed="rId7">
            <a:alphaModFix/>
          </a:blip>
          <a:srcRect b="5615" l="0" r="0" t="0"/>
          <a:stretch/>
        </p:blipFill>
        <p:spPr>
          <a:xfrm>
            <a:off x="7186875" y="2314625"/>
            <a:ext cx="402300" cy="781000"/>
          </a:xfrm>
          <a:prstGeom prst="rect">
            <a:avLst/>
          </a:prstGeom>
          <a:noFill/>
          <a:ln>
            <a:noFill/>
          </a:ln>
        </p:spPr>
      </p:pic>
      <p:sp>
        <p:nvSpPr>
          <p:cNvPr id="155" name="Google Shape;155;p14"/>
          <p:cNvSpPr txBox="1"/>
          <p:nvPr>
            <p:ph type="title"/>
          </p:nvPr>
        </p:nvSpPr>
        <p:spPr>
          <a:xfrm>
            <a:off x="319800" y="130425"/>
            <a:ext cx="7383600" cy="11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New to Programming Track</a:t>
            </a:r>
            <a:endParaRPr/>
          </a:p>
        </p:txBody>
      </p:sp>
      <p:sp>
        <p:nvSpPr>
          <p:cNvPr id="156" name="Google Shape;156;p14"/>
          <p:cNvSpPr/>
          <p:nvPr/>
        </p:nvSpPr>
        <p:spPr>
          <a:xfrm>
            <a:off x="396107" y="3468275"/>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7</a:t>
            </a:r>
            <a:endParaRPr b="1" sz="1500"/>
          </a:p>
        </p:txBody>
      </p:sp>
      <p:sp>
        <p:nvSpPr>
          <p:cNvPr id="157" name="Google Shape;157;p14"/>
          <p:cNvSpPr txBox="1"/>
          <p:nvPr/>
        </p:nvSpPr>
        <p:spPr>
          <a:xfrm>
            <a:off x="861675" y="3403925"/>
            <a:ext cx="153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Navigate between screens</a:t>
            </a:r>
            <a:endParaRPr sz="1100">
              <a:solidFill>
                <a:schemeClr val="dk1"/>
              </a:solidFill>
              <a:latin typeface="Roboto"/>
              <a:ea typeface="Roboto"/>
              <a:cs typeface="Roboto"/>
              <a:sym typeface="Roboto"/>
            </a:endParaRPr>
          </a:p>
        </p:txBody>
      </p:sp>
      <p:sp>
        <p:nvSpPr>
          <p:cNvPr id="158" name="Google Shape;158;p14"/>
          <p:cNvSpPr txBox="1"/>
          <p:nvPr/>
        </p:nvSpPr>
        <p:spPr>
          <a:xfrm>
            <a:off x="6135131" y="3423875"/>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(3 hours)</a:t>
            </a:r>
            <a:endParaRPr b="1" sz="1000">
              <a:solidFill>
                <a:srgbClr val="666666"/>
              </a:solidFill>
              <a:latin typeface="Roboto"/>
              <a:ea typeface="Roboto"/>
              <a:cs typeface="Roboto"/>
              <a:sym typeface="Roboto"/>
            </a:endParaRPr>
          </a:p>
        </p:txBody>
      </p:sp>
      <p:sp>
        <p:nvSpPr>
          <p:cNvPr id="159" name="Google Shape;159;p14"/>
          <p:cNvSpPr txBox="1"/>
          <p:nvPr/>
        </p:nvSpPr>
        <p:spPr>
          <a:xfrm>
            <a:off x="2580100" y="3414275"/>
            <a:ext cx="337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Add </a:t>
            </a:r>
            <a:r>
              <a:rPr lang="en" sz="1100" u="sng">
                <a:solidFill>
                  <a:schemeClr val="dk1"/>
                </a:solidFill>
                <a:latin typeface="Roboto"/>
                <a:ea typeface="Roboto"/>
                <a:cs typeface="Roboto"/>
                <a:sym typeface="Roboto"/>
              </a:rPr>
              <a:t>another screen to your app</a:t>
            </a:r>
            <a:r>
              <a:rPr lang="en" sz="1100">
                <a:solidFill>
                  <a:schemeClr val="dk1"/>
                </a:solidFill>
                <a:latin typeface="Roboto"/>
                <a:ea typeface="Roboto"/>
                <a:cs typeface="Roboto"/>
                <a:sym typeface="Roboto"/>
              </a:rPr>
              <a:t> by adding a second activity.</a:t>
            </a:r>
            <a:endParaRPr sz="1100">
              <a:solidFill>
                <a:schemeClr val="dk1"/>
              </a:solidFill>
              <a:latin typeface="Roboto"/>
              <a:ea typeface="Roboto"/>
              <a:cs typeface="Roboto"/>
              <a:sym typeface="Roboto"/>
            </a:endParaRPr>
          </a:p>
        </p:txBody>
      </p:sp>
      <p:pic>
        <p:nvPicPr>
          <p:cNvPr id="160" name="Google Shape;160;p14"/>
          <p:cNvPicPr preferRelativeResize="0"/>
          <p:nvPr/>
        </p:nvPicPr>
        <p:blipFill>
          <a:blip r:embed="rId8">
            <a:alphaModFix/>
          </a:blip>
          <a:stretch>
            <a:fillRect/>
          </a:stretch>
        </p:blipFill>
        <p:spPr>
          <a:xfrm>
            <a:off x="7186872" y="3211900"/>
            <a:ext cx="402300" cy="715214"/>
          </a:xfrm>
          <a:prstGeom prst="rect">
            <a:avLst/>
          </a:prstGeom>
          <a:noFill/>
          <a:ln>
            <a:noFill/>
          </a:ln>
        </p:spPr>
      </p:pic>
      <p:sp>
        <p:nvSpPr>
          <p:cNvPr id="161" name="Google Shape;161;p14"/>
          <p:cNvSpPr/>
          <p:nvPr/>
        </p:nvSpPr>
        <p:spPr>
          <a:xfrm>
            <a:off x="396107" y="4306475"/>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8</a:t>
            </a:r>
            <a:endParaRPr b="1" sz="1500"/>
          </a:p>
        </p:txBody>
      </p:sp>
      <p:sp>
        <p:nvSpPr>
          <p:cNvPr id="162" name="Google Shape;162;p14"/>
          <p:cNvSpPr txBox="1"/>
          <p:nvPr/>
        </p:nvSpPr>
        <p:spPr>
          <a:xfrm>
            <a:off x="861675" y="4242125"/>
            <a:ext cx="153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Intro to Navigation Component</a:t>
            </a:r>
            <a:endParaRPr sz="1100">
              <a:solidFill>
                <a:schemeClr val="dk1"/>
              </a:solidFill>
              <a:latin typeface="Roboto"/>
              <a:ea typeface="Roboto"/>
              <a:cs typeface="Roboto"/>
              <a:sym typeface="Roboto"/>
            </a:endParaRPr>
          </a:p>
        </p:txBody>
      </p:sp>
      <p:sp>
        <p:nvSpPr>
          <p:cNvPr id="163" name="Google Shape;163;p14"/>
          <p:cNvSpPr txBox="1"/>
          <p:nvPr/>
        </p:nvSpPr>
        <p:spPr>
          <a:xfrm>
            <a:off x="6135131" y="4262075"/>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(2 hours)</a:t>
            </a:r>
            <a:endParaRPr b="1" sz="1000">
              <a:solidFill>
                <a:srgbClr val="666666"/>
              </a:solidFill>
              <a:latin typeface="Roboto"/>
              <a:ea typeface="Roboto"/>
              <a:cs typeface="Roboto"/>
              <a:sym typeface="Roboto"/>
            </a:endParaRPr>
          </a:p>
        </p:txBody>
      </p:sp>
      <p:sp>
        <p:nvSpPr>
          <p:cNvPr id="164" name="Google Shape;164;p14"/>
          <p:cNvSpPr txBox="1"/>
          <p:nvPr/>
        </p:nvSpPr>
        <p:spPr>
          <a:xfrm>
            <a:off x="2580100" y="4252475"/>
            <a:ext cx="355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how the Jetpack Navigation component makes it easier to </a:t>
            </a:r>
            <a:r>
              <a:rPr lang="en" sz="1100" u="sng">
                <a:solidFill>
                  <a:schemeClr val="dk1"/>
                </a:solidFill>
                <a:latin typeface="Roboto"/>
                <a:ea typeface="Roboto"/>
                <a:cs typeface="Roboto"/>
                <a:sym typeface="Roboto"/>
              </a:rPr>
              <a:t>manage navigation within your app</a:t>
            </a:r>
            <a:r>
              <a:rPr lang="en" sz="1100">
                <a:solidFill>
                  <a:schemeClr val="dk1"/>
                </a:solidFill>
                <a:latin typeface="Roboto"/>
                <a:ea typeface="Roboto"/>
                <a:cs typeface="Roboto"/>
                <a:sym typeface="Roboto"/>
              </a:rPr>
              <a:t>.</a:t>
            </a:r>
            <a:endParaRPr sz="1100">
              <a:solidFill>
                <a:schemeClr val="dk1"/>
              </a:solidFill>
              <a:latin typeface="Roboto"/>
              <a:ea typeface="Roboto"/>
              <a:cs typeface="Roboto"/>
              <a:sym typeface="Roboto"/>
            </a:endParaRPr>
          </a:p>
        </p:txBody>
      </p:sp>
      <p:pic>
        <p:nvPicPr>
          <p:cNvPr id="165" name="Google Shape;165;p14"/>
          <p:cNvPicPr preferRelativeResize="0"/>
          <p:nvPr/>
        </p:nvPicPr>
        <p:blipFill>
          <a:blip r:embed="rId9">
            <a:alphaModFix/>
          </a:blip>
          <a:stretch>
            <a:fillRect/>
          </a:stretch>
        </p:blipFill>
        <p:spPr>
          <a:xfrm>
            <a:off x="7186418" y="4106672"/>
            <a:ext cx="403199" cy="717696"/>
          </a:xfrm>
          <a:prstGeom prst="rect">
            <a:avLst/>
          </a:prstGeom>
          <a:noFill/>
          <a:ln>
            <a:noFill/>
          </a:ln>
        </p:spPr>
      </p:pic>
      <p:pic>
        <p:nvPicPr>
          <p:cNvPr id="166" name="Google Shape;166;p14"/>
          <p:cNvPicPr preferRelativeResize="0"/>
          <p:nvPr/>
        </p:nvPicPr>
        <p:blipFill>
          <a:blip r:embed="rId10">
            <a:alphaModFix/>
          </a:blip>
          <a:stretch>
            <a:fillRect/>
          </a:stretch>
        </p:blipFill>
        <p:spPr>
          <a:xfrm>
            <a:off x="8227925" y="3229025"/>
            <a:ext cx="576000" cy="576000"/>
          </a:xfrm>
          <a:prstGeom prst="rect">
            <a:avLst/>
          </a:prstGeom>
          <a:noFill/>
          <a:ln>
            <a:noFill/>
          </a:ln>
        </p:spPr>
      </p:pic>
      <p:pic>
        <p:nvPicPr>
          <p:cNvPr id="167" name="Google Shape;167;p14"/>
          <p:cNvPicPr preferRelativeResize="0"/>
          <p:nvPr/>
        </p:nvPicPr>
        <p:blipFill>
          <a:blip r:embed="rId11">
            <a:alphaModFix/>
          </a:blip>
          <a:stretch>
            <a:fillRect/>
          </a:stretch>
        </p:blipFill>
        <p:spPr>
          <a:xfrm>
            <a:off x="8227925" y="4067225"/>
            <a:ext cx="576000" cy="57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5"/>
          <p:cNvSpPr txBox="1"/>
          <p:nvPr/>
        </p:nvSpPr>
        <p:spPr>
          <a:xfrm>
            <a:off x="319800" y="1118750"/>
            <a:ext cx="68067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chemeClr val="dk1"/>
                </a:solidFill>
                <a:latin typeface="Roboto"/>
                <a:ea typeface="Roboto"/>
                <a:cs typeface="Roboto"/>
                <a:sym typeface="Roboto"/>
              </a:rPr>
              <a:t>What will you learn?</a:t>
            </a:r>
            <a:endParaRPr sz="1800">
              <a:solidFill>
                <a:srgbClr val="3DDC84"/>
              </a:solidFill>
              <a:latin typeface="Roboto"/>
              <a:ea typeface="Roboto"/>
              <a:cs typeface="Roboto"/>
              <a:sym typeface="Roboto"/>
            </a:endParaRPr>
          </a:p>
        </p:txBody>
      </p:sp>
      <p:sp>
        <p:nvSpPr>
          <p:cNvPr id="173" name="Google Shape;173;p15"/>
          <p:cNvSpPr/>
          <p:nvPr/>
        </p:nvSpPr>
        <p:spPr>
          <a:xfrm>
            <a:off x="396107" y="2553875"/>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10</a:t>
            </a:r>
            <a:endParaRPr b="1" sz="1500"/>
          </a:p>
        </p:txBody>
      </p:sp>
      <p:sp>
        <p:nvSpPr>
          <p:cNvPr id="174" name="Google Shape;174;p15"/>
          <p:cNvSpPr/>
          <p:nvPr/>
        </p:nvSpPr>
        <p:spPr>
          <a:xfrm>
            <a:off x="396100" y="1753350"/>
            <a:ext cx="402300" cy="402300"/>
          </a:xfrm>
          <a:prstGeom prst="ellipse">
            <a:avLst/>
          </a:prstGeom>
          <a:solidFill>
            <a:srgbClr val="3DDC8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00"/>
              <a:t>9</a:t>
            </a:r>
            <a:endParaRPr b="1" sz="1500"/>
          </a:p>
        </p:txBody>
      </p:sp>
      <p:sp>
        <p:nvSpPr>
          <p:cNvPr id="175" name="Google Shape;175;p15"/>
          <p:cNvSpPr txBox="1"/>
          <p:nvPr/>
        </p:nvSpPr>
        <p:spPr>
          <a:xfrm>
            <a:off x="861675" y="1775550"/>
            <a:ext cx="1643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Architecture Components</a:t>
            </a:r>
            <a:endParaRPr sz="1100">
              <a:solidFill>
                <a:schemeClr val="dk1"/>
              </a:solidFill>
              <a:latin typeface="Roboto"/>
              <a:ea typeface="Roboto"/>
              <a:cs typeface="Roboto"/>
              <a:sym typeface="Roboto"/>
            </a:endParaRPr>
          </a:p>
        </p:txBody>
      </p:sp>
      <p:sp>
        <p:nvSpPr>
          <p:cNvPr id="176" name="Google Shape;176;p15"/>
          <p:cNvSpPr txBox="1"/>
          <p:nvPr/>
        </p:nvSpPr>
        <p:spPr>
          <a:xfrm>
            <a:off x="861675" y="2489525"/>
            <a:ext cx="198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Advanced</a:t>
            </a:r>
            <a:endParaRPr b="1" sz="1100">
              <a:solidFill>
                <a:schemeClr val="dk1"/>
              </a:solidFill>
              <a:latin typeface="Roboto"/>
              <a:ea typeface="Roboto"/>
              <a:cs typeface="Roboto"/>
              <a:sym typeface="Roboto"/>
            </a:endParaRPr>
          </a:p>
          <a:p>
            <a:pPr indent="0" lvl="0" marL="0" rtl="0" algn="l">
              <a:spcBef>
                <a:spcPts val="0"/>
              </a:spcBef>
              <a:spcAft>
                <a:spcPts val="0"/>
              </a:spcAft>
              <a:buNone/>
            </a:pPr>
            <a:r>
              <a:rPr b="1" lang="en" sz="1100">
                <a:solidFill>
                  <a:schemeClr val="dk1"/>
                </a:solidFill>
                <a:latin typeface="Roboto"/>
                <a:ea typeface="Roboto"/>
                <a:cs typeface="Roboto"/>
                <a:sym typeface="Roboto"/>
              </a:rPr>
              <a:t>navigation examples</a:t>
            </a:r>
            <a:endParaRPr b="1" sz="1100">
              <a:solidFill>
                <a:schemeClr val="dk1"/>
              </a:solidFill>
              <a:latin typeface="Roboto"/>
              <a:ea typeface="Roboto"/>
              <a:cs typeface="Roboto"/>
              <a:sym typeface="Roboto"/>
            </a:endParaRPr>
          </a:p>
        </p:txBody>
      </p:sp>
      <p:sp>
        <p:nvSpPr>
          <p:cNvPr id="177" name="Google Shape;177;p15"/>
          <p:cNvSpPr txBox="1"/>
          <p:nvPr/>
        </p:nvSpPr>
        <p:spPr>
          <a:xfrm>
            <a:off x="6135131" y="2585675"/>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(3 hours)</a:t>
            </a:r>
            <a:endParaRPr b="1" sz="1000">
              <a:solidFill>
                <a:srgbClr val="666666"/>
              </a:solidFill>
              <a:latin typeface="Roboto"/>
              <a:ea typeface="Roboto"/>
              <a:cs typeface="Roboto"/>
              <a:sym typeface="Roboto"/>
            </a:endParaRPr>
          </a:p>
        </p:txBody>
      </p:sp>
      <p:sp>
        <p:nvSpPr>
          <p:cNvPr id="178" name="Google Shape;178;p15"/>
          <p:cNvSpPr txBox="1"/>
          <p:nvPr/>
        </p:nvSpPr>
        <p:spPr>
          <a:xfrm>
            <a:off x="6135131" y="1785150"/>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(3 hours)</a:t>
            </a:r>
            <a:endParaRPr b="1" sz="1000">
              <a:solidFill>
                <a:srgbClr val="666666"/>
              </a:solidFill>
              <a:latin typeface="Roboto"/>
              <a:ea typeface="Roboto"/>
              <a:cs typeface="Roboto"/>
              <a:sym typeface="Roboto"/>
            </a:endParaRPr>
          </a:p>
        </p:txBody>
      </p:sp>
      <p:sp>
        <p:nvSpPr>
          <p:cNvPr id="179" name="Google Shape;179;p15"/>
          <p:cNvSpPr txBox="1"/>
          <p:nvPr/>
        </p:nvSpPr>
        <p:spPr>
          <a:xfrm>
            <a:off x="2580100" y="1765200"/>
            <a:ext cx="361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a:t>
            </a:r>
            <a:r>
              <a:rPr lang="en" sz="1100" u="sng">
                <a:solidFill>
                  <a:schemeClr val="dk1"/>
                </a:solidFill>
                <a:latin typeface="Roboto"/>
                <a:ea typeface="Roboto"/>
                <a:cs typeface="Roboto"/>
                <a:sym typeface="Roboto"/>
              </a:rPr>
              <a:t>good app architecture</a:t>
            </a:r>
            <a:r>
              <a:rPr lang="en" sz="1100">
                <a:solidFill>
                  <a:schemeClr val="dk1"/>
                </a:solidFill>
                <a:latin typeface="Roboto"/>
                <a:ea typeface="Roboto"/>
                <a:cs typeface="Roboto"/>
                <a:sym typeface="Roboto"/>
              </a:rPr>
              <a:t> principles by building a game app to unscramble words.</a:t>
            </a:r>
            <a:endParaRPr sz="1100">
              <a:solidFill>
                <a:schemeClr val="dk1"/>
              </a:solidFill>
              <a:latin typeface="Roboto"/>
              <a:ea typeface="Roboto"/>
              <a:cs typeface="Roboto"/>
              <a:sym typeface="Roboto"/>
            </a:endParaRPr>
          </a:p>
        </p:txBody>
      </p:sp>
      <p:sp>
        <p:nvSpPr>
          <p:cNvPr id="180" name="Google Shape;180;p15"/>
          <p:cNvSpPr txBox="1"/>
          <p:nvPr/>
        </p:nvSpPr>
        <p:spPr>
          <a:xfrm>
            <a:off x="2580100" y="2499875"/>
            <a:ext cx="3378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Combine what you’ve learned so far in a </a:t>
            </a:r>
            <a:r>
              <a:rPr lang="en" sz="1100" u="sng">
                <a:solidFill>
                  <a:schemeClr val="dk1"/>
                </a:solidFill>
                <a:latin typeface="Roboto"/>
                <a:ea typeface="Roboto"/>
                <a:cs typeface="Roboto"/>
                <a:sym typeface="Roboto"/>
              </a:rPr>
              <a:t>more advanced app</a:t>
            </a:r>
            <a:r>
              <a:rPr lang="en" sz="1100">
                <a:solidFill>
                  <a:schemeClr val="dk1"/>
                </a:solidFill>
                <a:latin typeface="Roboto"/>
                <a:ea typeface="Roboto"/>
                <a:cs typeface="Roboto"/>
                <a:sym typeface="Roboto"/>
              </a:rPr>
              <a:t> that demonstrates navigating between multiple screens.</a:t>
            </a:r>
            <a:endParaRPr sz="1100">
              <a:solidFill>
                <a:schemeClr val="dk1"/>
              </a:solidFill>
              <a:latin typeface="Roboto"/>
              <a:ea typeface="Roboto"/>
              <a:cs typeface="Roboto"/>
              <a:sym typeface="Roboto"/>
            </a:endParaRPr>
          </a:p>
        </p:txBody>
      </p:sp>
      <p:sp>
        <p:nvSpPr>
          <p:cNvPr id="181" name="Google Shape;181;p15"/>
          <p:cNvSpPr/>
          <p:nvPr/>
        </p:nvSpPr>
        <p:spPr>
          <a:xfrm>
            <a:off x="7863875" y="-26175"/>
            <a:ext cx="1304100" cy="52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15"/>
          <p:cNvPicPr preferRelativeResize="0"/>
          <p:nvPr/>
        </p:nvPicPr>
        <p:blipFill rotWithShape="1">
          <a:blip r:embed="rId3">
            <a:alphaModFix/>
          </a:blip>
          <a:srcRect b="42001" l="26511" r="40781" t="42000"/>
          <a:stretch/>
        </p:blipFill>
        <p:spPr>
          <a:xfrm>
            <a:off x="8135451" y="4807623"/>
            <a:ext cx="626947" cy="172498"/>
          </a:xfrm>
          <a:prstGeom prst="rect">
            <a:avLst/>
          </a:prstGeom>
          <a:noFill/>
          <a:ln>
            <a:noFill/>
          </a:ln>
        </p:spPr>
      </p:pic>
      <p:sp>
        <p:nvSpPr>
          <p:cNvPr id="183" name="Google Shape;183;p15"/>
          <p:cNvSpPr txBox="1"/>
          <p:nvPr/>
        </p:nvSpPr>
        <p:spPr>
          <a:xfrm>
            <a:off x="8083175" y="1026475"/>
            <a:ext cx="123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Google Sans"/>
                <a:ea typeface="Google Sans"/>
                <a:cs typeface="Google Sans"/>
                <a:sym typeface="Google Sans"/>
              </a:rPr>
              <a:t>Badges</a:t>
            </a:r>
            <a:endParaRPr b="1" sz="1500">
              <a:solidFill>
                <a:schemeClr val="dk2"/>
              </a:solidFill>
              <a:latin typeface="Google Sans"/>
              <a:ea typeface="Google Sans"/>
              <a:cs typeface="Google Sans"/>
              <a:sym typeface="Google Sans"/>
            </a:endParaRPr>
          </a:p>
        </p:txBody>
      </p:sp>
      <p:sp>
        <p:nvSpPr>
          <p:cNvPr id="184" name="Google Shape;184;p15"/>
          <p:cNvSpPr txBox="1"/>
          <p:nvPr/>
        </p:nvSpPr>
        <p:spPr>
          <a:xfrm>
            <a:off x="328601" y="3286150"/>
            <a:ext cx="75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More pathways for </a:t>
            </a:r>
            <a:r>
              <a:rPr lang="en" u="sng">
                <a:solidFill>
                  <a:schemeClr val="hlink"/>
                </a:solidFill>
                <a:latin typeface="Roboto"/>
                <a:ea typeface="Roboto"/>
                <a:cs typeface="Roboto"/>
                <a:sym typeface="Roboto"/>
                <a:hlinkClick r:id="rId4"/>
              </a:rPr>
              <a:t>this course</a:t>
            </a:r>
            <a:r>
              <a:rPr lang="en">
                <a:solidFill>
                  <a:schemeClr val="dk1"/>
                </a:solidFill>
                <a:latin typeface="Roboto"/>
                <a:ea typeface="Roboto"/>
                <a:cs typeface="Roboto"/>
                <a:sym typeface="Roboto"/>
              </a:rPr>
              <a:t> will be released in the future!</a:t>
            </a:r>
            <a:endParaRPr>
              <a:solidFill>
                <a:schemeClr val="dk1"/>
              </a:solidFill>
              <a:latin typeface="Roboto"/>
              <a:ea typeface="Roboto"/>
              <a:cs typeface="Roboto"/>
              <a:sym typeface="Roboto"/>
            </a:endParaRPr>
          </a:p>
        </p:txBody>
      </p:sp>
      <p:sp>
        <p:nvSpPr>
          <p:cNvPr id="185" name="Google Shape;185;p15"/>
          <p:cNvSpPr txBox="1"/>
          <p:nvPr>
            <p:ph type="title"/>
          </p:nvPr>
        </p:nvSpPr>
        <p:spPr>
          <a:xfrm>
            <a:off x="319800" y="130425"/>
            <a:ext cx="7383600" cy="11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New to Programming Track</a:t>
            </a:r>
            <a:endParaRPr/>
          </a:p>
        </p:txBody>
      </p:sp>
      <p:pic>
        <p:nvPicPr>
          <p:cNvPr id="186" name="Google Shape;186;p15"/>
          <p:cNvPicPr preferRelativeResize="0"/>
          <p:nvPr/>
        </p:nvPicPr>
        <p:blipFill>
          <a:blip r:embed="rId5">
            <a:alphaModFix/>
          </a:blip>
          <a:stretch>
            <a:fillRect/>
          </a:stretch>
        </p:blipFill>
        <p:spPr>
          <a:xfrm>
            <a:off x="7186416" y="1595650"/>
            <a:ext cx="403199" cy="717696"/>
          </a:xfrm>
          <a:prstGeom prst="rect">
            <a:avLst/>
          </a:prstGeom>
          <a:noFill/>
          <a:ln>
            <a:noFill/>
          </a:ln>
        </p:spPr>
      </p:pic>
      <p:pic>
        <p:nvPicPr>
          <p:cNvPr id="187" name="Google Shape;187;p15"/>
          <p:cNvPicPr preferRelativeResize="0"/>
          <p:nvPr/>
        </p:nvPicPr>
        <p:blipFill>
          <a:blip r:embed="rId6">
            <a:alphaModFix/>
          </a:blip>
          <a:stretch>
            <a:fillRect/>
          </a:stretch>
        </p:blipFill>
        <p:spPr>
          <a:xfrm>
            <a:off x="7186416" y="2440900"/>
            <a:ext cx="403199" cy="717696"/>
          </a:xfrm>
          <a:prstGeom prst="rect">
            <a:avLst/>
          </a:prstGeom>
          <a:noFill/>
          <a:ln>
            <a:noFill/>
          </a:ln>
        </p:spPr>
      </p:pic>
      <p:pic>
        <p:nvPicPr>
          <p:cNvPr id="188" name="Google Shape;188;p15"/>
          <p:cNvPicPr preferRelativeResize="0"/>
          <p:nvPr/>
        </p:nvPicPr>
        <p:blipFill>
          <a:blip r:embed="rId7">
            <a:alphaModFix/>
          </a:blip>
          <a:stretch>
            <a:fillRect/>
          </a:stretch>
        </p:blipFill>
        <p:spPr>
          <a:xfrm>
            <a:off x="8187325" y="2543225"/>
            <a:ext cx="576000" cy="576000"/>
          </a:xfrm>
          <a:prstGeom prst="rect">
            <a:avLst/>
          </a:prstGeom>
          <a:noFill/>
          <a:ln>
            <a:noFill/>
          </a:ln>
        </p:spPr>
      </p:pic>
      <p:pic>
        <p:nvPicPr>
          <p:cNvPr id="189" name="Google Shape;189;p15"/>
          <p:cNvPicPr preferRelativeResize="0"/>
          <p:nvPr/>
        </p:nvPicPr>
        <p:blipFill>
          <a:blip r:embed="rId8">
            <a:alphaModFix/>
          </a:blip>
          <a:stretch>
            <a:fillRect/>
          </a:stretch>
        </p:blipFill>
        <p:spPr>
          <a:xfrm>
            <a:off x="8227925" y="1666500"/>
            <a:ext cx="576000" cy="57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6"/>
          <p:cNvSpPr txBox="1"/>
          <p:nvPr/>
        </p:nvSpPr>
        <p:spPr>
          <a:xfrm>
            <a:off x="319800" y="1118750"/>
            <a:ext cx="78711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dk1"/>
                </a:solidFill>
                <a:latin typeface="Roboto"/>
                <a:ea typeface="Roboto"/>
                <a:cs typeface="Roboto"/>
                <a:sym typeface="Roboto"/>
              </a:rPr>
              <a:t>First learn the essentials of the Kotlin programming language. Then learn the fundamentals of Android development and best practices by building a variety of Android apps in Kotlin. </a:t>
            </a:r>
            <a:endParaRPr>
              <a:solidFill>
                <a:srgbClr val="3DDC84"/>
              </a:solidFill>
              <a:latin typeface="Roboto"/>
              <a:ea typeface="Roboto"/>
              <a:cs typeface="Roboto"/>
              <a:sym typeface="Roboto"/>
            </a:endParaRPr>
          </a:p>
        </p:txBody>
      </p:sp>
      <p:sp>
        <p:nvSpPr>
          <p:cNvPr id="195" name="Google Shape;195;p16"/>
          <p:cNvSpPr txBox="1"/>
          <p:nvPr>
            <p:ph idx="4294967295" type="title"/>
          </p:nvPr>
        </p:nvSpPr>
        <p:spPr>
          <a:xfrm>
            <a:off x="319800" y="3420950"/>
            <a:ext cx="81312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Start off with </a:t>
            </a:r>
            <a:r>
              <a:rPr lang="en" sz="1400" u="sng">
                <a:solidFill>
                  <a:schemeClr val="hlink"/>
                </a:solidFill>
                <a:latin typeface="Roboto"/>
                <a:ea typeface="Roboto"/>
                <a:cs typeface="Roboto"/>
                <a:sym typeface="Roboto"/>
                <a:hlinkClick r:id="rId3"/>
              </a:rPr>
              <a:t>Kotlin Koans</a:t>
            </a:r>
            <a:r>
              <a:rPr lang="en" sz="1400">
                <a:solidFill>
                  <a:schemeClr val="dk1"/>
                </a:solidFill>
                <a:latin typeface="Roboto"/>
                <a:ea typeface="Roboto"/>
                <a:cs typeface="Roboto"/>
                <a:sym typeface="Roboto"/>
              </a:rPr>
              <a:t> exercises to become familiar with Kotlin syntax and language features. If attendees are already familiar with the Kotlin programming language, they can skip this step. Then begin the </a:t>
            </a:r>
            <a:r>
              <a:rPr lang="en" sz="1400" u="sng">
                <a:solidFill>
                  <a:schemeClr val="hlink"/>
                </a:solidFill>
                <a:latin typeface="Roboto"/>
                <a:ea typeface="Roboto"/>
                <a:cs typeface="Roboto"/>
                <a:sym typeface="Roboto"/>
                <a:hlinkClick r:id="rId4"/>
              </a:rPr>
              <a:t>Android Kotlin Fundamentals course</a:t>
            </a:r>
            <a:r>
              <a:rPr lang="en" sz="1400">
                <a:solidFill>
                  <a:schemeClr val="dk1"/>
                </a:solidFill>
                <a:latin typeface="Roboto"/>
                <a:ea typeface="Roboto"/>
                <a:cs typeface="Roboto"/>
                <a:sym typeface="Roboto"/>
              </a:rPr>
              <a:t> which has ten pathways available.</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 </a:t>
            </a:r>
            <a:endParaRPr sz="1400">
              <a:latin typeface="Roboto"/>
              <a:ea typeface="Roboto"/>
              <a:cs typeface="Roboto"/>
              <a:sym typeface="Roboto"/>
            </a:endParaRPr>
          </a:p>
        </p:txBody>
      </p:sp>
      <p:sp>
        <p:nvSpPr>
          <p:cNvPr id="196" name="Google Shape;196;p16"/>
          <p:cNvSpPr txBox="1"/>
          <p:nvPr/>
        </p:nvSpPr>
        <p:spPr>
          <a:xfrm>
            <a:off x="332696" y="1814138"/>
            <a:ext cx="21636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Pre-requisites</a:t>
            </a:r>
            <a:endParaRPr sz="1800"/>
          </a:p>
        </p:txBody>
      </p:sp>
      <p:sp>
        <p:nvSpPr>
          <p:cNvPr id="197" name="Google Shape;197;p16"/>
          <p:cNvSpPr txBox="1"/>
          <p:nvPr/>
        </p:nvSpPr>
        <p:spPr>
          <a:xfrm>
            <a:off x="174000" y="2177950"/>
            <a:ext cx="6954000" cy="548100"/>
          </a:xfrm>
          <a:prstGeom prst="rect">
            <a:avLst/>
          </a:prstGeom>
          <a:noFill/>
          <a:ln>
            <a:noFill/>
          </a:ln>
        </p:spPr>
        <p:txBody>
          <a:bodyPr anchorCtr="0" anchor="t" bIns="91425" lIns="91425" spcFirstLastPara="1" rIns="91425" wrap="square" tIns="91425">
            <a:noAutofit/>
          </a:bodyPr>
          <a:lstStyle/>
          <a:p>
            <a:pPr indent="-178901" lvl="0" marL="3600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Prior programming experience in an object-oriented programming language</a:t>
            </a:r>
            <a:endParaRPr>
              <a:solidFill>
                <a:schemeClr val="dk1"/>
              </a:solidFill>
              <a:latin typeface="Roboto"/>
              <a:ea typeface="Roboto"/>
              <a:cs typeface="Roboto"/>
              <a:sym typeface="Roboto"/>
            </a:endParaRPr>
          </a:p>
          <a:p>
            <a:pPr indent="-178901" lvl="0" marL="3600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Familiar with how to use an IDE</a:t>
            </a:r>
            <a:endParaRPr>
              <a:solidFill>
                <a:schemeClr val="dk1"/>
              </a:solidFill>
              <a:latin typeface="Roboto"/>
              <a:ea typeface="Roboto"/>
              <a:cs typeface="Roboto"/>
              <a:sym typeface="Roboto"/>
            </a:endParaRPr>
          </a:p>
          <a:p>
            <a:pPr indent="-178901" lvl="0" marL="3600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Familiar with GitHub</a:t>
            </a:r>
            <a:endParaRPr>
              <a:solidFill>
                <a:schemeClr val="dk1"/>
              </a:solidFill>
              <a:latin typeface="Roboto"/>
              <a:ea typeface="Roboto"/>
              <a:cs typeface="Roboto"/>
              <a:sym typeface="Roboto"/>
            </a:endParaRPr>
          </a:p>
        </p:txBody>
      </p:sp>
      <p:sp>
        <p:nvSpPr>
          <p:cNvPr id="198" name="Google Shape;198;p16"/>
          <p:cNvSpPr txBox="1"/>
          <p:nvPr/>
        </p:nvSpPr>
        <p:spPr>
          <a:xfrm>
            <a:off x="332696" y="3033338"/>
            <a:ext cx="21636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Curriculum used</a:t>
            </a:r>
            <a:endParaRPr sz="1800"/>
          </a:p>
        </p:txBody>
      </p:sp>
      <p:sp>
        <p:nvSpPr>
          <p:cNvPr id="199" name="Google Shape;199;p16"/>
          <p:cNvSpPr txBox="1"/>
          <p:nvPr/>
        </p:nvSpPr>
        <p:spPr>
          <a:xfrm>
            <a:off x="174000" y="4208925"/>
            <a:ext cx="3419700" cy="548100"/>
          </a:xfrm>
          <a:prstGeom prst="rect">
            <a:avLst/>
          </a:prstGeom>
          <a:noFill/>
          <a:ln>
            <a:noFill/>
          </a:ln>
        </p:spPr>
        <p:txBody>
          <a:bodyPr anchorCtr="0" anchor="t" bIns="91425" lIns="91425" spcFirstLastPara="1" rIns="91425" wrap="square" tIns="91425">
            <a:noAutofit/>
          </a:bodyPr>
          <a:lstStyle/>
          <a:p>
            <a:pPr indent="-178901" lvl="0" marL="3600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Kotlin Koans (</a:t>
            </a:r>
            <a:r>
              <a:rPr lang="en" u="sng">
                <a:solidFill>
                  <a:schemeClr val="accent5"/>
                </a:solidFill>
                <a:latin typeface="Roboto"/>
                <a:ea typeface="Roboto"/>
                <a:cs typeface="Roboto"/>
                <a:sym typeface="Roboto"/>
                <a:hlinkClick r:id="rId5">
                  <a:extLst>
                    <a:ext uri="{A12FA001-AC4F-418D-AE19-62706E023703}">
                      <ahyp:hlinkClr val="tx"/>
                    </a:ext>
                  </a:extLst>
                </a:hlinkClick>
              </a:rPr>
              <a:t>here</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178901" lvl="0" marL="3600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Android Kotlin Fundamentals (</a:t>
            </a:r>
            <a:r>
              <a:rPr lang="en" u="sng">
                <a:solidFill>
                  <a:schemeClr val="accent5"/>
                </a:solidFill>
                <a:latin typeface="Roboto"/>
                <a:ea typeface="Roboto"/>
                <a:cs typeface="Roboto"/>
                <a:sym typeface="Roboto"/>
                <a:hlinkClick r:id="rId6">
                  <a:extLst>
                    <a:ext uri="{A12FA001-AC4F-418D-AE19-62706E023703}">
                      <ahyp:hlinkClr val="tx"/>
                    </a:ext>
                  </a:extLst>
                </a:hlinkClick>
              </a:rPr>
              <a:t>here</a:t>
            </a:r>
            <a:r>
              <a:rPr lang="en">
                <a:solidFill>
                  <a:schemeClr val="dk1"/>
                </a:solidFill>
                <a:latin typeface="Roboto"/>
                <a:ea typeface="Roboto"/>
                <a:cs typeface="Roboto"/>
                <a:sym typeface="Roboto"/>
              </a:rPr>
              <a:t>)</a:t>
            </a:r>
            <a:endParaRPr/>
          </a:p>
        </p:txBody>
      </p:sp>
      <p:sp>
        <p:nvSpPr>
          <p:cNvPr id="200" name="Google Shape;200;p16"/>
          <p:cNvSpPr txBox="1"/>
          <p:nvPr>
            <p:ph type="title"/>
          </p:nvPr>
        </p:nvSpPr>
        <p:spPr>
          <a:xfrm>
            <a:off x="319800" y="191450"/>
            <a:ext cx="5778600" cy="11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 Programming Experience Track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7"/>
          <p:cNvSpPr/>
          <p:nvPr/>
        </p:nvSpPr>
        <p:spPr>
          <a:xfrm>
            <a:off x="8045000" y="-26175"/>
            <a:ext cx="1122900" cy="52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396100" y="2597149"/>
            <a:ext cx="402300" cy="4023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500">
                <a:solidFill>
                  <a:srgbClr val="FFFFFF"/>
                </a:solidFill>
              </a:rPr>
              <a:t>1</a:t>
            </a:r>
            <a:endParaRPr b="1" sz="1500"/>
          </a:p>
        </p:txBody>
      </p:sp>
      <p:sp>
        <p:nvSpPr>
          <p:cNvPr id="207" name="Google Shape;207;p17"/>
          <p:cNvSpPr/>
          <p:nvPr/>
        </p:nvSpPr>
        <p:spPr>
          <a:xfrm>
            <a:off x="396111" y="3422449"/>
            <a:ext cx="402300" cy="4023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500">
                <a:solidFill>
                  <a:srgbClr val="FFFFFF"/>
                </a:solidFill>
              </a:rPr>
              <a:t>2</a:t>
            </a:r>
            <a:endParaRPr b="1" sz="1500">
              <a:solidFill>
                <a:srgbClr val="FFFFFF"/>
              </a:solidFill>
            </a:endParaRPr>
          </a:p>
        </p:txBody>
      </p:sp>
      <p:sp>
        <p:nvSpPr>
          <p:cNvPr id="208" name="Google Shape;208;p17"/>
          <p:cNvSpPr/>
          <p:nvPr/>
        </p:nvSpPr>
        <p:spPr>
          <a:xfrm>
            <a:off x="396097" y="4237825"/>
            <a:ext cx="402300" cy="4023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500">
                <a:solidFill>
                  <a:srgbClr val="FFFFFF"/>
                </a:solidFill>
              </a:rPr>
              <a:t>3</a:t>
            </a:r>
            <a:endParaRPr b="1" sz="1500">
              <a:solidFill>
                <a:srgbClr val="FFFFFF"/>
              </a:solidFill>
            </a:endParaRPr>
          </a:p>
        </p:txBody>
      </p:sp>
      <p:sp>
        <p:nvSpPr>
          <p:cNvPr id="209" name="Google Shape;209;p17"/>
          <p:cNvSpPr txBox="1"/>
          <p:nvPr/>
        </p:nvSpPr>
        <p:spPr>
          <a:xfrm>
            <a:off x="319800" y="1194950"/>
            <a:ext cx="68067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chemeClr val="dk1"/>
                </a:solidFill>
                <a:latin typeface="Roboto"/>
                <a:ea typeface="Roboto"/>
                <a:cs typeface="Roboto"/>
                <a:sym typeface="Roboto"/>
              </a:rPr>
              <a:t>What will you learn?</a:t>
            </a:r>
            <a:endParaRPr sz="1800">
              <a:solidFill>
                <a:srgbClr val="3DDC84"/>
              </a:solidFill>
              <a:latin typeface="Roboto"/>
              <a:ea typeface="Roboto"/>
              <a:cs typeface="Roboto"/>
              <a:sym typeface="Roboto"/>
            </a:endParaRPr>
          </a:p>
        </p:txBody>
      </p:sp>
      <p:sp>
        <p:nvSpPr>
          <p:cNvPr id="210" name="Google Shape;210;p17"/>
          <p:cNvSpPr txBox="1"/>
          <p:nvPr/>
        </p:nvSpPr>
        <p:spPr>
          <a:xfrm>
            <a:off x="3908700" y="4212025"/>
            <a:ext cx="1698900"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br>
              <a:rPr lang="en" sz="900">
                <a:solidFill>
                  <a:schemeClr val="dk1"/>
                </a:solidFill>
                <a:latin typeface="Roboto"/>
                <a:ea typeface="Roboto"/>
                <a:cs typeface="Roboto"/>
                <a:sym typeface="Roboto"/>
              </a:rPr>
            </a:br>
            <a:endParaRPr sz="900">
              <a:solidFill>
                <a:schemeClr val="dk1"/>
              </a:solidFill>
              <a:latin typeface="Roboto"/>
              <a:ea typeface="Roboto"/>
              <a:cs typeface="Roboto"/>
              <a:sym typeface="Roboto"/>
            </a:endParaRPr>
          </a:p>
        </p:txBody>
      </p:sp>
      <p:sp>
        <p:nvSpPr>
          <p:cNvPr id="211" name="Google Shape;211;p17"/>
          <p:cNvSpPr txBox="1"/>
          <p:nvPr/>
        </p:nvSpPr>
        <p:spPr>
          <a:xfrm>
            <a:off x="1008421" y="1827140"/>
            <a:ext cx="15363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Kotlin Koans</a:t>
            </a:r>
            <a:endParaRPr sz="1100">
              <a:solidFill>
                <a:schemeClr val="dk1"/>
              </a:solidFill>
              <a:latin typeface="Roboto"/>
              <a:ea typeface="Roboto"/>
              <a:cs typeface="Roboto"/>
              <a:sym typeface="Roboto"/>
            </a:endParaRPr>
          </a:p>
        </p:txBody>
      </p:sp>
      <p:sp>
        <p:nvSpPr>
          <p:cNvPr id="212" name="Google Shape;212;p17"/>
          <p:cNvSpPr txBox="1"/>
          <p:nvPr/>
        </p:nvSpPr>
        <p:spPr>
          <a:xfrm>
            <a:off x="6135131" y="1830140"/>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(2 hours)</a:t>
            </a:r>
            <a:endParaRPr b="1" sz="1000">
              <a:solidFill>
                <a:srgbClr val="666666"/>
              </a:solidFill>
              <a:latin typeface="Roboto"/>
              <a:ea typeface="Roboto"/>
              <a:cs typeface="Roboto"/>
              <a:sym typeface="Roboto"/>
            </a:endParaRPr>
          </a:p>
        </p:txBody>
      </p:sp>
      <p:sp>
        <p:nvSpPr>
          <p:cNvPr id="213" name="Google Shape;213;p17"/>
          <p:cNvSpPr txBox="1"/>
          <p:nvPr/>
        </p:nvSpPr>
        <p:spPr>
          <a:xfrm>
            <a:off x="2427700" y="1733990"/>
            <a:ext cx="36162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Go through a series of exercises to become familiar with basic Kotlin language features.</a:t>
            </a:r>
            <a:endParaRPr sz="1100">
              <a:solidFill>
                <a:schemeClr val="dk1"/>
              </a:solidFill>
              <a:latin typeface="Roboto"/>
              <a:ea typeface="Roboto"/>
              <a:cs typeface="Roboto"/>
              <a:sym typeface="Roboto"/>
            </a:endParaRPr>
          </a:p>
        </p:txBody>
      </p:sp>
      <p:sp>
        <p:nvSpPr>
          <p:cNvPr id="214" name="Google Shape;214;p17"/>
          <p:cNvSpPr txBox="1"/>
          <p:nvPr/>
        </p:nvSpPr>
        <p:spPr>
          <a:xfrm>
            <a:off x="861675" y="2619349"/>
            <a:ext cx="15363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Build your first app</a:t>
            </a:r>
            <a:endParaRPr sz="1100">
              <a:solidFill>
                <a:schemeClr val="dk1"/>
              </a:solidFill>
              <a:latin typeface="Roboto"/>
              <a:ea typeface="Roboto"/>
              <a:cs typeface="Roboto"/>
              <a:sym typeface="Roboto"/>
            </a:endParaRPr>
          </a:p>
        </p:txBody>
      </p:sp>
      <p:sp>
        <p:nvSpPr>
          <p:cNvPr id="215" name="Google Shape;215;p17"/>
          <p:cNvSpPr txBox="1"/>
          <p:nvPr/>
        </p:nvSpPr>
        <p:spPr>
          <a:xfrm>
            <a:off x="2427700" y="2532799"/>
            <a:ext cx="36162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Install and set up Android Studio, so you build your first "Hello, World!" Android app in Kotlin.</a:t>
            </a:r>
            <a:endParaRPr sz="1100">
              <a:solidFill>
                <a:schemeClr val="dk1"/>
              </a:solidFill>
              <a:latin typeface="Roboto"/>
              <a:ea typeface="Roboto"/>
              <a:cs typeface="Roboto"/>
              <a:sym typeface="Roboto"/>
            </a:endParaRPr>
          </a:p>
        </p:txBody>
      </p:sp>
      <p:sp>
        <p:nvSpPr>
          <p:cNvPr id="216" name="Google Shape;216;p17"/>
          <p:cNvSpPr txBox="1"/>
          <p:nvPr/>
        </p:nvSpPr>
        <p:spPr>
          <a:xfrm>
            <a:off x="6135131" y="2628949"/>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(0.5 hours)</a:t>
            </a:r>
            <a:endParaRPr b="1" sz="1000">
              <a:solidFill>
                <a:srgbClr val="666666"/>
              </a:solidFill>
              <a:latin typeface="Roboto"/>
              <a:ea typeface="Roboto"/>
              <a:cs typeface="Roboto"/>
              <a:sym typeface="Roboto"/>
            </a:endParaRPr>
          </a:p>
        </p:txBody>
      </p:sp>
      <p:sp>
        <p:nvSpPr>
          <p:cNvPr id="217" name="Google Shape;217;p17"/>
          <p:cNvSpPr txBox="1"/>
          <p:nvPr/>
        </p:nvSpPr>
        <p:spPr>
          <a:xfrm>
            <a:off x="861675" y="4260024"/>
            <a:ext cx="15363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Layouts</a:t>
            </a:r>
            <a:endParaRPr sz="1100">
              <a:solidFill>
                <a:schemeClr val="dk1"/>
              </a:solidFill>
              <a:latin typeface="Roboto"/>
              <a:ea typeface="Roboto"/>
              <a:cs typeface="Roboto"/>
              <a:sym typeface="Roboto"/>
            </a:endParaRPr>
          </a:p>
        </p:txBody>
      </p:sp>
      <p:sp>
        <p:nvSpPr>
          <p:cNvPr id="218" name="Google Shape;218;p17"/>
          <p:cNvSpPr txBox="1"/>
          <p:nvPr/>
        </p:nvSpPr>
        <p:spPr>
          <a:xfrm>
            <a:off x="2427700" y="4163124"/>
            <a:ext cx="36162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Create different types of layouts, add user interactivity, and use data binding while creating two apps.</a:t>
            </a:r>
            <a:endParaRPr sz="1100">
              <a:solidFill>
                <a:schemeClr val="dk1"/>
              </a:solidFill>
              <a:latin typeface="Roboto"/>
              <a:ea typeface="Roboto"/>
              <a:cs typeface="Roboto"/>
              <a:sym typeface="Roboto"/>
            </a:endParaRPr>
          </a:p>
        </p:txBody>
      </p:sp>
      <p:sp>
        <p:nvSpPr>
          <p:cNvPr id="219" name="Google Shape;219;p17"/>
          <p:cNvSpPr txBox="1"/>
          <p:nvPr/>
        </p:nvSpPr>
        <p:spPr>
          <a:xfrm>
            <a:off x="6135131" y="3454249"/>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(1 hours)</a:t>
            </a:r>
            <a:endParaRPr b="1" sz="1000">
              <a:solidFill>
                <a:srgbClr val="666666"/>
              </a:solidFill>
              <a:latin typeface="Roboto"/>
              <a:ea typeface="Roboto"/>
              <a:cs typeface="Roboto"/>
              <a:sym typeface="Roboto"/>
            </a:endParaRPr>
          </a:p>
        </p:txBody>
      </p:sp>
      <p:sp>
        <p:nvSpPr>
          <p:cNvPr id="220" name="Google Shape;220;p17"/>
          <p:cNvSpPr txBox="1"/>
          <p:nvPr/>
        </p:nvSpPr>
        <p:spPr>
          <a:xfrm>
            <a:off x="861675" y="3372413"/>
            <a:ext cx="15363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Build an interactive app</a:t>
            </a:r>
            <a:endParaRPr sz="1100">
              <a:solidFill>
                <a:schemeClr val="dk1"/>
              </a:solidFill>
              <a:latin typeface="Roboto"/>
              <a:ea typeface="Roboto"/>
              <a:cs typeface="Roboto"/>
              <a:sym typeface="Roboto"/>
            </a:endParaRPr>
          </a:p>
        </p:txBody>
      </p:sp>
      <p:sp>
        <p:nvSpPr>
          <p:cNvPr id="221" name="Google Shape;221;p17"/>
          <p:cNvSpPr txBox="1"/>
          <p:nvPr/>
        </p:nvSpPr>
        <p:spPr>
          <a:xfrm>
            <a:off x="2427700" y="3285863"/>
            <a:ext cx="3782100" cy="70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Learn the basic anatomy of an Android app project, how to add images to your app, and how to enable backward compatibility of an app while creating a Dice Roller app.</a:t>
            </a:r>
            <a:endParaRPr sz="1100">
              <a:solidFill>
                <a:schemeClr val="dk1"/>
              </a:solidFill>
              <a:latin typeface="Roboto"/>
              <a:ea typeface="Roboto"/>
              <a:cs typeface="Roboto"/>
              <a:sym typeface="Roboto"/>
            </a:endParaRPr>
          </a:p>
        </p:txBody>
      </p:sp>
      <p:sp>
        <p:nvSpPr>
          <p:cNvPr id="222" name="Google Shape;222;p17"/>
          <p:cNvSpPr txBox="1"/>
          <p:nvPr/>
        </p:nvSpPr>
        <p:spPr>
          <a:xfrm>
            <a:off x="6135131" y="4269625"/>
            <a:ext cx="96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(1 hours)</a:t>
            </a:r>
            <a:endParaRPr b="1" sz="1000">
              <a:solidFill>
                <a:srgbClr val="666666"/>
              </a:solidFill>
              <a:latin typeface="Roboto"/>
              <a:ea typeface="Roboto"/>
              <a:cs typeface="Roboto"/>
              <a:sym typeface="Roboto"/>
            </a:endParaRPr>
          </a:p>
        </p:txBody>
      </p:sp>
      <p:pic>
        <p:nvPicPr>
          <p:cNvPr id="223" name="Google Shape;223;p17"/>
          <p:cNvPicPr preferRelativeResize="0"/>
          <p:nvPr/>
        </p:nvPicPr>
        <p:blipFill>
          <a:blip r:embed="rId3">
            <a:alphaModFix/>
          </a:blip>
          <a:stretch>
            <a:fillRect/>
          </a:stretch>
        </p:blipFill>
        <p:spPr>
          <a:xfrm>
            <a:off x="7371205" y="3340135"/>
            <a:ext cx="319651" cy="566929"/>
          </a:xfrm>
          <a:prstGeom prst="rect">
            <a:avLst/>
          </a:prstGeom>
          <a:noFill/>
          <a:ln>
            <a:noFill/>
          </a:ln>
        </p:spPr>
      </p:pic>
      <p:pic>
        <p:nvPicPr>
          <p:cNvPr id="224" name="Google Shape;224;p17"/>
          <p:cNvPicPr preferRelativeResize="0"/>
          <p:nvPr/>
        </p:nvPicPr>
        <p:blipFill>
          <a:blip r:embed="rId4">
            <a:alphaModFix/>
          </a:blip>
          <a:stretch>
            <a:fillRect/>
          </a:stretch>
        </p:blipFill>
        <p:spPr>
          <a:xfrm>
            <a:off x="7204788" y="4109101"/>
            <a:ext cx="327558" cy="566928"/>
          </a:xfrm>
          <a:prstGeom prst="rect">
            <a:avLst/>
          </a:prstGeom>
          <a:noFill/>
          <a:ln>
            <a:noFill/>
          </a:ln>
        </p:spPr>
      </p:pic>
      <p:pic>
        <p:nvPicPr>
          <p:cNvPr id="225" name="Google Shape;225;p17"/>
          <p:cNvPicPr preferRelativeResize="0"/>
          <p:nvPr/>
        </p:nvPicPr>
        <p:blipFill>
          <a:blip r:embed="rId5">
            <a:alphaModFix/>
          </a:blip>
          <a:stretch>
            <a:fillRect/>
          </a:stretch>
        </p:blipFill>
        <p:spPr>
          <a:xfrm>
            <a:off x="7438525" y="4316889"/>
            <a:ext cx="314960" cy="566928"/>
          </a:xfrm>
          <a:prstGeom prst="rect">
            <a:avLst/>
          </a:prstGeom>
          <a:noFill/>
          <a:ln>
            <a:noFill/>
          </a:ln>
        </p:spPr>
      </p:pic>
      <p:pic>
        <p:nvPicPr>
          <p:cNvPr id="226" name="Google Shape;226;p17"/>
          <p:cNvPicPr preferRelativeResize="0"/>
          <p:nvPr/>
        </p:nvPicPr>
        <p:blipFill rotWithShape="1">
          <a:blip r:embed="rId6">
            <a:alphaModFix/>
          </a:blip>
          <a:srcRect b="42001" l="26511" r="40781" t="42000"/>
          <a:stretch/>
        </p:blipFill>
        <p:spPr>
          <a:xfrm>
            <a:off x="8135451" y="4807623"/>
            <a:ext cx="626947" cy="172498"/>
          </a:xfrm>
          <a:prstGeom prst="rect">
            <a:avLst/>
          </a:prstGeom>
          <a:noFill/>
          <a:ln>
            <a:noFill/>
          </a:ln>
        </p:spPr>
      </p:pic>
      <p:pic>
        <p:nvPicPr>
          <p:cNvPr id="227" name="Google Shape;227;p17"/>
          <p:cNvPicPr preferRelativeResize="0"/>
          <p:nvPr/>
        </p:nvPicPr>
        <p:blipFill>
          <a:blip r:embed="rId7">
            <a:alphaModFix/>
          </a:blip>
          <a:stretch>
            <a:fillRect/>
          </a:stretch>
        </p:blipFill>
        <p:spPr>
          <a:xfrm>
            <a:off x="8318410" y="4181030"/>
            <a:ext cx="576072" cy="576072"/>
          </a:xfrm>
          <a:prstGeom prst="rect">
            <a:avLst/>
          </a:prstGeom>
          <a:noFill/>
          <a:ln>
            <a:noFill/>
          </a:ln>
        </p:spPr>
      </p:pic>
      <p:pic>
        <p:nvPicPr>
          <p:cNvPr id="228" name="Google Shape;228;p17"/>
          <p:cNvPicPr preferRelativeResize="0"/>
          <p:nvPr/>
        </p:nvPicPr>
        <p:blipFill>
          <a:blip r:embed="rId8">
            <a:alphaModFix/>
          </a:blip>
          <a:stretch>
            <a:fillRect/>
          </a:stretch>
        </p:blipFill>
        <p:spPr>
          <a:xfrm>
            <a:off x="8318412" y="3304580"/>
            <a:ext cx="576072" cy="576072"/>
          </a:xfrm>
          <a:prstGeom prst="rect">
            <a:avLst/>
          </a:prstGeom>
          <a:noFill/>
          <a:ln>
            <a:noFill/>
          </a:ln>
        </p:spPr>
      </p:pic>
      <p:pic>
        <p:nvPicPr>
          <p:cNvPr id="229" name="Google Shape;229;p17"/>
          <p:cNvPicPr preferRelativeResize="0"/>
          <p:nvPr/>
        </p:nvPicPr>
        <p:blipFill>
          <a:blip r:embed="rId9">
            <a:alphaModFix/>
          </a:blip>
          <a:stretch>
            <a:fillRect/>
          </a:stretch>
        </p:blipFill>
        <p:spPr>
          <a:xfrm>
            <a:off x="8318415" y="2457964"/>
            <a:ext cx="576072" cy="576072"/>
          </a:xfrm>
          <a:prstGeom prst="rect">
            <a:avLst/>
          </a:prstGeom>
          <a:noFill/>
          <a:ln>
            <a:noFill/>
          </a:ln>
        </p:spPr>
      </p:pic>
      <p:pic>
        <p:nvPicPr>
          <p:cNvPr id="230" name="Google Shape;230;p17"/>
          <p:cNvPicPr preferRelativeResize="0"/>
          <p:nvPr/>
        </p:nvPicPr>
        <p:blipFill>
          <a:blip r:embed="rId10">
            <a:alphaModFix/>
          </a:blip>
          <a:stretch>
            <a:fillRect/>
          </a:stretch>
        </p:blipFill>
        <p:spPr>
          <a:xfrm>
            <a:off x="7356155" y="2475638"/>
            <a:ext cx="312789" cy="566930"/>
          </a:xfrm>
          <a:prstGeom prst="rect">
            <a:avLst/>
          </a:prstGeom>
          <a:noFill/>
          <a:ln>
            <a:noFill/>
          </a:ln>
        </p:spPr>
      </p:pic>
      <p:pic>
        <p:nvPicPr>
          <p:cNvPr id="231" name="Google Shape;231;p17"/>
          <p:cNvPicPr preferRelativeResize="0"/>
          <p:nvPr/>
        </p:nvPicPr>
        <p:blipFill rotWithShape="1">
          <a:blip r:embed="rId11">
            <a:alphaModFix/>
          </a:blip>
          <a:srcRect b="66872" l="0" r="54371" t="0"/>
          <a:stretch/>
        </p:blipFill>
        <p:spPr>
          <a:xfrm>
            <a:off x="7126500" y="1796990"/>
            <a:ext cx="759898" cy="338701"/>
          </a:xfrm>
          <a:prstGeom prst="rect">
            <a:avLst/>
          </a:prstGeom>
          <a:noFill/>
          <a:ln>
            <a:noFill/>
          </a:ln>
        </p:spPr>
      </p:pic>
      <p:sp>
        <p:nvSpPr>
          <p:cNvPr id="232" name="Google Shape;232;p17"/>
          <p:cNvSpPr txBox="1"/>
          <p:nvPr/>
        </p:nvSpPr>
        <p:spPr>
          <a:xfrm>
            <a:off x="8004497" y="1713875"/>
            <a:ext cx="12372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Roboto"/>
                <a:ea typeface="Roboto"/>
                <a:cs typeface="Roboto"/>
                <a:sym typeface="Roboto"/>
              </a:rPr>
              <a:t>(No badge</a:t>
            </a:r>
            <a:endParaRPr i="1" sz="1100">
              <a:latin typeface="Roboto"/>
              <a:ea typeface="Roboto"/>
              <a:cs typeface="Roboto"/>
              <a:sym typeface="Roboto"/>
            </a:endParaRPr>
          </a:p>
          <a:p>
            <a:pPr indent="0" lvl="0" marL="0" rtl="0" algn="ctr">
              <a:spcBef>
                <a:spcPts val="0"/>
              </a:spcBef>
              <a:spcAft>
                <a:spcPts val="0"/>
              </a:spcAft>
              <a:buNone/>
            </a:pPr>
            <a:r>
              <a:rPr i="1" lang="en" sz="1100">
                <a:latin typeface="Roboto"/>
                <a:ea typeface="Roboto"/>
                <a:cs typeface="Roboto"/>
                <a:sym typeface="Roboto"/>
              </a:rPr>
              <a:t>for pre-work)</a:t>
            </a:r>
            <a:endParaRPr i="1" sz="1100">
              <a:latin typeface="Roboto"/>
              <a:ea typeface="Roboto"/>
              <a:cs typeface="Roboto"/>
              <a:sym typeface="Roboto"/>
            </a:endParaRPr>
          </a:p>
        </p:txBody>
      </p:sp>
      <p:sp>
        <p:nvSpPr>
          <p:cNvPr id="233" name="Google Shape;233;p17"/>
          <p:cNvSpPr txBox="1"/>
          <p:nvPr/>
        </p:nvSpPr>
        <p:spPr>
          <a:xfrm>
            <a:off x="8168688" y="435125"/>
            <a:ext cx="123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Google Sans"/>
                <a:ea typeface="Google Sans"/>
                <a:cs typeface="Google Sans"/>
                <a:sym typeface="Google Sans"/>
              </a:rPr>
              <a:t>Badges</a:t>
            </a:r>
            <a:endParaRPr b="1" sz="1500">
              <a:solidFill>
                <a:schemeClr val="dk2"/>
              </a:solidFill>
              <a:latin typeface="Google Sans"/>
              <a:ea typeface="Google Sans"/>
              <a:cs typeface="Google Sans"/>
              <a:sym typeface="Google Sans"/>
            </a:endParaRPr>
          </a:p>
        </p:txBody>
      </p:sp>
      <p:sp>
        <p:nvSpPr>
          <p:cNvPr id="234" name="Google Shape;234;p17"/>
          <p:cNvSpPr txBox="1"/>
          <p:nvPr/>
        </p:nvSpPr>
        <p:spPr>
          <a:xfrm>
            <a:off x="8091297" y="781450"/>
            <a:ext cx="10638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Roboto"/>
                <a:ea typeface="Roboto"/>
                <a:cs typeface="Roboto"/>
                <a:sym typeface="Roboto"/>
              </a:rPr>
              <a:t>Earn badges </a:t>
            </a:r>
            <a:endParaRPr i="1" sz="1100">
              <a:latin typeface="Roboto"/>
              <a:ea typeface="Roboto"/>
              <a:cs typeface="Roboto"/>
              <a:sym typeface="Roboto"/>
            </a:endParaRPr>
          </a:p>
          <a:p>
            <a:pPr indent="0" lvl="0" marL="0" rtl="0" algn="ctr">
              <a:spcBef>
                <a:spcPts val="0"/>
              </a:spcBef>
              <a:spcAft>
                <a:spcPts val="0"/>
              </a:spcAft>
              <a:buNone/>
            </a:pPr>
            <a:r>
              <a:rPr i="1" lang="en" sz="1100">
                <a:latin typeface="Roboto"/>
                <a:ea typeface="Roboto"/>
                <a:cs typeface="Roboto"/>
                <a:sym typeface="Roboto"/>
              </a:rPr>
              <a:t>at the end of each</a:t>
            </a:r>
            <a:endParaRPr i="1" sz="1100">
              <a:latin typeface="Roboto"/>
              <a:ea typeface="Roboto"/>
              <a:cs typeface="Roboto"/>
              <a:sym typeface="Roboto"/>
            </a:endParaRPr>
          </a:p>
          <a:p>
            <a:pPr indent="0" lvl="0" marL="0" rtl="0" algn="ctr">
              <a:spcBef>
                <a:spcPts val="0"/>
              </a:spcBef>
              <a:spcAft>
                <a:spcPts val="0"/>
              </a:spcAft>
              <a:buNone/>
            </a:pPr>
            <a:r>
              <a:rPr i="1" lang="en" sz="1100">
                <a:latin typeface="Roboto"/>
                <a:ea typeface="Roboto"/>
                <a:cs typeface="Roboto"/>
                <a:sym typeface="Roboto"/>
              </a:rPr>
              <a:t>pathway!</a:t>
            </a:r>
            <a:endParaRPr i="1" sz="1100">
              <a:latin typeface="Roboto"/>
              <a:ea typeface="Roboto"/>
              <a:cs typeface="Roboto"/>
              <a:sym typeface="Roboto"/>
            </a:endParaRPr>
          </a:p>
        </p:txBody>
      </p:sp>
      <p:sp>
        <p:nvSpPr>
          <p:cNvPr id="235" name="Google Shape;235;p17"/>
          <p:cNvSpPr txBox="1"/>
          <p:nvPr>
            <p:ph type="title"/>
          </p:nvPr>
        </p:nvSpPr>
        <p:spPr>
          <a:xfrm>
            <a:off x="319800" y="191450"/>
            <a:ext cx="5778600" cy="11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 Programming Experience Track</a:t>
            </a:r>
            <a:endParaRPr/>
          </a:p>
        </p:txBody>
      </p:sp>
      <p:sp>
        <p:nvSpPr>
          <p:cNvPr id="236" name="Google Shape;236;p17"/>
          <p:cNvSpPr/>
          <p:nvPr/>
        </p:nvSpPr>
        <p:spPr>
          <a:xfrm>
            <a:off x="396100" y="1798349"/>
            <a:ext cx="402300" cy="4023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900">
                <a:solidFill>
                  <a:srgbClr val="FFFFFF"/>
                </a:solidFill>
              </a:rPr>
              <a:t>Pre-Work</a:t>
            </a:r>
            <a:endParaRPr b="1" sz="9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